
<file path=[Content_Types].xml><?xml version="1.0" encoding="utf-8"?>
<Types xmlns="http://schemas.openxmlformats.org/package/2006/content-types">
  <Override PartName="/ppt/slides/slide18.xml" ContentType="application/vnd.openxmlformats-officedocument.presentationml.slide+xml"/>
  <Override PartName="/ppt/notesSlides/notesSlide4.xml" ContentType="application/vnd.openxmlformats-officedocument.presentationml.notesSlide+xml"/>
  <Override PartName="/ppt/slides/slide9.xml" ContentType="application/vnd.openxmlformats-officedocument.presentationml.slide+xml"/>
  <Override PartName="/ppt/slides/slide14.xml" ContentType="application/vnd.openxmlformats-officedocument.presentationml.slide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s/slide5.xml" ContentType="application/vnd.openxmlformats-officedocument.presentationml.slide+xml"/>
  <Default Extension="rels" ContentType="application/vnd.openxmlformats-package.relationships+xml"/>
  <Override PartName="/ppt/slides/slide10.xml" ContentType="application/vnd.openxmlformats-officedocument.presentationml.slide+xml"/>
  <Override PartName="/ppt/slideLayouts/slideLayout5.xml" ContentType="application/vnd.openxmlformats-officedocument.presentationml.slideLayout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6.xml" ContentType="application/vnd.openxmlformats-officedocument.presentationml.slide+xml"/>
  <Override PartName="/ppt/handoutMasters/handoutMaster1.xml" ContentType="application/vnd.openxmlformats-officedocument.presentationml.handoutMaster+xml"/>
  <Override PartName="/ppt/slides/slide34.xml" ContentType="application/vnd.openxmlformats-officedocument.presentationml.slide+xml"/>
  <Default Extension="jpeg" ContentType="image/jpeg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slides/slide22.xml" ContentType="application/vnd.openxmlformats-officedocument.presentationml.slide+xml"/>
  <Override PartName="/ppt/slides/slide30.xml" ContentType="application/vnd.openxmlformats-officedocument.presentationml.slide+xml"/>
  <Override PartName="/docProps/app.xml" ContentType="application/vnd.openxmlformats-officedocument.extended-properties+xml"/>
  <Default Extension="xml" ContentType="application/xml"/>
  <Override PartName="/ppt/slides/slide19.xml" ContentType="application/vnd.openxmlformats-officedocument.presentationml.slide+xml"/>
  <Override PartName="/ppt/tableStyles.xml" ContentType="application/vnd.openxmlformats-officedocument.presentationml.tableStyles+xml"/>
  <Override PartName="/ppt/slides/slide15.xml" ContentType="application/vnd.openxmlformats-officedocument.presentationml.slide+xml"/>
  <Override PartName="/ppt/notesSlides/notesSlide1.xml" ContentType="application/vnd.openxmlformats-officedocument.presentationml.notesSlide+xml"/>
  <Override PartName="/ppt/slides/slide6.xml" ContentType="application/vnd.openxmlformats-officedocument.presentationml.slide+xml"/>
  <Override PartName="/docProps/core.xml" ContentType="application/vnd.openxmlformats-package.core-properties+xml"/>
  <Override PartName="/ppt/slides/slide11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7.xml" ContentType="application/vnd.openxmlformats-officedocument.presentationml.slide+xml"/>
  <Override PartName="/ppt/slides/slide35.xml" ContentType="application/vnd.openxmlformats-officedocument.presentationml.slide+xml"/>
  <Override PartName="/ppt/slides/slide2.xml" ContentType="application/vnd.openxmlformats-officedocument.presentationml.slide+xml"/>
  <Default Extension="png" ContentType="image/png"/>
  <Override PartName="/ppt/slideLayouts/slideLayout2.xml" ContentType="application/vnd.openxmlformats-officedocument.presentationml.slideLayout+xml"/>
  <Override PartName="/ppt/theme/theme3.xml" ContentType="application/vnd.openxmlformats-officedocument.them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s/slide16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7.xml" ContentType="application/vnd.openxmlformats-officedocument.presentationml.slide+xml"/>
  <Override PartName="/ppt/presentation.xml" ContentType="application/vnd.openxmlformats-officedocument.presentationml.presentation.main+xml"/>
  <Override PartName="/ppt/slides/slide12.xml" ContentType="application/vnd.openxmlformats-officedocument.presentationml.slide+xml"/>
  <Override PartName="/ppt/slideLayouts/slideLayout7.xml" ContentType="application/vnd.openxmlformats-officedocument.presentationml.slideLayout+xml"/>
  <Override PartName="/ppt/slides/slide3.xml" ContentType="application/vnd.openxmlformats-officedocument.presentationml.slide+xml"/>
  <Override PartName="/ppt/slides/slide28.xml" ContentType="application/vnd.openxmlformats-officedocument.presentationml.slide+xml"/>
  <Override PartName="/ppt/slides/slide36.xml" ContentType="application/vnd.openxmlformats-officedocument.presentationml.slide+xml"/>
  <Override PartName="/ppt/commentAuthors.xml" ContentType="application/vnd.openxmlformats-officedocument.presentationml.commentAuthors+xml"/>
  <Override PartName="/ppt/slideLayouts/slideLayout3.xml" ContentType="application/vnd.openxmlformats-officedocument.presentationml.slideLayout+xml"/>
  <Override PartName="/ppt/slides/slide24.xml" ContentType="application/vnd.openxmlformats-officedocument.presentationml.slide+xml"/>
  <Override PartName="/ppt/slides/slide32.xml" ContentType="application/vnd.openxmlformats-officedocument.presentationml.slide+xml"/>
  <Default Extension="tiff" ContentType="image/tiff"/>
  <Override PartName="/ppt/slides/slide20.xml" ContentType="application/vnd.openxmlformats-officedocument.presentationml.slide+xml"/>
  <Override PartName="/ppt/slides/slide17.xml" ContentType="application/vnd.openxmlformats-officedocument.presentationml.slide+xml"/>
  <Override PartName="/ppt/notesSlides/notesSlide3.xml" ContentType="application/vnd.openxmlformats-officedocument.presentationml.notes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slides/slide13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4.xml" ContentType="application/vnd.openxmlformats-officedocument.presentationml.slide+xml"/>
  <Override PartName="/ppt/slides/slide29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5.xml" ContentType="application/vnd.openxmlformats-officedocument.presentationml.slide+xml"/>
  <Override PartName="/ppt/slides/slide33.xml" ContentType="application/vnd.openxmlformats-officedocument.presentationml.slide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s/slide21.xml" ContentType="application/vnd.openxmlformats-officedocument.presentationml.slide+xml"/>
  <Default Extension="bin" ContentType="application/vnd.openxmlformats-officedocument.presentationml.printerSettings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firstSlideNum="0" showSpecialPlsOnTitleSld="0" saveSubsetFonts="1" autoCompressPictures="0">
  <p:sldMasterIdLst>
    <p:sldMasterId id="2147483648" r:id="rId1"/>
  </p:sldMasterIdLst>
  <p:notesMasterIdLst>
    <p:notesMasterId r:id="rId38"/>
  </p:notesMasterIdLst>
  <p:handoutMasterIdLst>
    <p:handoutMasterId r:id="rId39"/>
  </p:handoutMasterIdLst>
  <p:sldIdLst>
    <p:sldId id="556" r:id="rId2"/>
    <p:sldId id="665" r:id="rId3"/>
    <p:sldId id="667" r:id="rId4"/>
    <p:sldId id="669" r:id="rId5"/>
    <p:sldId id="670" r:id="rId6"/>
    <p:sldId id="672" r:id="rId7"/>
    <p:sldId id="675" r:id="rId8"/>
    <p:sldId id="677" r:id="rId9"/>
    <p:sldId id="676" r:id="rId10"/>
    <p:sldId id="673" r:id="rId11"/>
    <p:sldId id="689" r:id="rId12"/>
    <p:sldId id="655" r:id="rId13"/>
    <p:sldId id="691" r:id="rId14"/>
    <p:sldId id="632" r:id="rId15"/>
    <p:sldId id="664" r:id="rId16"/>
    <p:sldId id="693" r:id="rId17"/>
    <p:sldId id="695" r:id="rId18"/>
    <p:sldId id="696" r:id="rId19"/>
    <p:sldId id="697" r:id="rId20"/>
    <p:sldId id="706" r:id="rId21"/>
    <p:sldId id="701" r:id="rId22"/>
    <p:sldId id="700" r:id="rId23"/>
    <p:sldId id="703" r:id="rId24"/>
    <p:sldId id="702" r:id="rId25"/>
    <p:sldId id="698" r:id="rId26"/>
    <p:sldId id="699" r:id="rId27"/>
    <p:sldId id="705" r:id="rId28"/>
    <p:sldId id="678" r:id="rId29"/>
    <p:sldId id="679" r:id="rId30"/>
    <p:sldId id="680" r:id="rId31"/>
    <p:sldId id="681" r:id="rId32"/>
    <p:sldId id="682" r:id="rId33"/>
    <p:sldId id="683" r:id="rId34"/>
    <p:sldId id="684" r:id="rId35"/>
    <p:sldId id="685" r:id="rId36"/>
    <p:sldId id="688" r:id="rId37"/>
  </p:sldIdLst>
  <p:sldSz cx="9144000" cy="6858000" type="screen4x3"/>
  <p:notesSz cx="7010400" cy="92964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>
        <p14:section name="Default Section" id="{EDF809C4-BCA8-E642-86F4-03BF0655F27B}">
          <p14:sldIdLst>
            <p14:sldId id="556"/>
            <p14:sldId id="665"/>
            <p14:sldId id="667"/>
            <p14:sldId id="669"/>
            <p14:sldId id="670"/>
            <p14:sldId id="672"/>
            <p14:sldId id="675"/>
            <p14:sldId id="677"/>
            <p14:sldId id="676"/>
            <p14:sldId id="673"/>
            <p14:sldId id="689"/>
            <p14:sldId id="655"/>
            <p14:sldId id="691"/>
            <p14:sldId id="632"/>
            <p14:sldId id="664"/>
            <p14:sldId id="693"/>
            <p14:sldId id="695"/>
            <p14:sldId id="696"/>
            <p14:sldId id="697"/>
            <p14:sldId id="706"/>
            <p14:sldId id="701"/>
            <p14:sldId id="700"/>
            <p14:sldId id="703"/>
            <p14:sldId id="702"/>
            <p14:sldId id="698"/>
            <p14:sldId id="699"/>
            <p14:sldId id="705"/>
            <p14:sldId id="678"/>
            <p14:sldId id="679"/>
            <p14:sldId id="680"/>
            <p14:sldId id="681"/>
            <p14:sldId id="682"/>
            <p14:sldId id="683"/>
            <p14:sldId id="684"/>
            <p14:sldId id="685"/>
            <p14:sldId id="688"/>
          </p14:sldIdLst>
        </p14:section>
      </p14:sectionLst>
    </p:ext>
    <p:ext uri="{EFAFB233-063F-42B5-8137-9DF3F51BA10A}">
      <p15:sldGuideLst xmlns="" xmlns:p15="http://schemas.microsoft.com/office/powerpoint/2012/main" xmlns:p="http://schemas.openxmlformats.org/presentationml/2006/main" xmlns:r="http://schemas.openxmlformats.org/officeDocument/2006/relationships" xmlns:a="http://schemas.openxmlformats.org/drawingml/2006/main">
        <p15:guide id="1" orient="horz" pos="721">
          <p15:clr>
            <a:srgbClr val="A4A3A4"/>
          </p15:clr>
        </p15:guide>
        <p15:guide id="2" orient="horz" pos="2185">
          <p15:clr>
            <a:srgbClr val="A4A3A4"/>
          </p15:clr>
        </p15:guide>
        <p15:guide id="3" orient="horz" pos="3888">
          <p15:clr>
            <a:srgbClr val="A4A3A4"/>
          </p15:clr>
        </p15:guide>
        <p15:guide id="4" orient="horz" pos="2122">
          <p15:clr>
            <a:srgbClr val="A4A3A4"/>
          </p15:clr>
        </p15:guide>
        <p15:guide id="5" orient="horz" pos="785">
          <p15:clr>
            <a:srgbClr val="A4A3A4"/>
          </p15:clr>
        </p15:guide>
        <p15:guide id="6" pos="2808">
          <p15:clr>
            <a:srgbClr val="A4A3A4"/>
          </p15:clr>
        </p15:guide>
        <p15:guide id="7" pos="1298">
          <p15:clr>
            <a:srgbClr val="A4A3A4"/>
          </p15:clr>
        </p15:guide>
        <p15:guide id="8" pos="2956">
          <p15:clr>
            <a:srgbClr val="A4A3A4"/>
          </p15:clr>
        </p15:guide>
        <p15:guide id="9" pos="2957">
          <p15:clr>
            <a:srgbClr val="A4A3A4"/>
          </p15:clr>
        </p15:guide>
        <p15:guide id="10" pos="5759">
          <p15:clr>
            <a:srgbClr val="A4A3A4"/>
          </p15:clr>
        </p15:guide>
        <p15:guide id="11" pos="1365">
          <p15:clr>
            <a:srgbClr val="A4A3A4"/>
          </p15:clr>
        </p15:guide>
        <p15:guide id="12" pos="67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mAuthor id="0" name="Microsoft Office User" initials="" lastIdx="2" clrIdx="0"/>
  <p:cmAuthor id="1" name="" initials="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>
          <a:srgbClr val="FF0000"/>
        </p14:laserClr>
      </p:ext>
      <p:ext uri="{2FDB2607-1784-4EEB-B798-7EB5836EED8A}">
        <p14:showMediaCtrls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"/>
      </p:ext>
    </p:extLst>
  </p:showPr>
  <p:clrMru>
    <a:srgbClr val="005A9E"/>
    <a:srgbClr val="004070"/>
    <a:srgbClr val="005DA2"/>
    <a:srgbClr val="ABBED3"/>
    <a:srgbClr val="0096D6"/>
    <a:srgbClr val="8C1515"/>
    <a:srgbClr val="4D4F53"/>
    <a:srgbClr val="008DA8"/>
    <a:srgbClr val="00553D"/>
    <a:srgbClr val="00A389"/>
  </p:clrMru>
  <p:extLst>
    <p:ext uri="{E76CE94A-603C-4142-B9EB-6D1370010A27}">
      <p14:discardImageEditData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0"/>
    </p:ext>
    <p:ext uri="{D31A062A-798A-4329-ABDD-BBA856620510}">
      <p14:defaultImageDpi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0"/>
    </p:ext>
    <p:ext uri="{FD5EFAAD-0ECE-453E-9831-46B23BE46B34}">
      <p15:chartTrackingRefBased xmlns="" xmlns:p15="http://schemas.microsoft.com/office/powerpoint/2012/main" xmlns:p="http://schemas.openxmlformats.org/presentationml/2006/main" xmlns:r="http://schemas.openxmlformats.org/officeDocument/2006/relationships" xmlns:a="http://schemas.openxmlformats.org/drawingml/2006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lastView="sldThumbnailView">
  <p:normalViewPr>
    <p:restoredLeft sz="39216" autoAdjust="0"/>
    <p:restoredTop sz="92882" autoAdjust="0"/>
  </p:normalViewPr>
  <p:slideViewPr>
    <p:cSldViewPr snapToGrid="0" snapToObjects="1">
      <p:cViewPr>
        <p:scale>
          <a:sx n="56" d="100"/>
          <a:sy n="56" d="100"/>
        </p:scale>
        <p:origin x="-1784" y="-1352"/>
      </p:cViewPr>
      <p:guideLst>
        <p:guide orient="horz" pos="721"/>
        <p:guide orient="horz" pos="2185"/>
        <p:guide orient="horz" pos="3888"/>
        <p:guide orient="horz" pos="2122"/>
        <p:guide orient="horz" pos="785"/>
        <p:guide pos="2808"/>
        <p:guide pos="1298"/>
        <p:guide pos="2956"/>
        <p:guide pos="2957"/>
        <p:guide pos="5759"/>
        <p:guide pos="1365"/>
        <p:guide pos="67"/>
      </p:guideLst>
    </p:cSldViewPr>
  </p:slideViewPr>
  <p:outlineViewPr>
    <p:cViewPr>
      <p:scale>
        <a:sx n="33" d="100"/>
        <a:sy n="33" d="100"/>
      </p:scale>
      <p:origin x="0" y="6306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2712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notesMaster" Target="notesMasters/notesMaster1.xml"/><Relationship Id="rId39" Type="http://schemas.openxmlformats.org/officeDocument/2006/relationships/handoutMaster" Target="handoutMasters/handoutMaster1.xml"/><Relationship Id="rId40" Type="http://schemas.openxmlformats.org/officeDocument/2006/relationships/printerSettings" Target="printerSettings/printerSettings1.bin"/><Relationship Id="rId41" Type="http://schemas.openxmlformats.org/officeDocument/2006/relationships/commentAuthors" Target="commentAuthors.xml"/><Relationship Id="rId42" Type="http://schemas.openxmlformats.org/officeDocument/2006/relationships/presProps" Target="presProps.xml"/><Relationship Id="rId43" Type="http://schemas.openxmlformats.org/officeDocument/2006/relationships/viewProps" Target="viewProps.xml"/><Relationship Id="rId44" Type="http://schemas.openxmlformats.org/officeDocument/2006/relationships/theme" Target="theme/theme1.xml"/><Relationship Id="rId45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64" tIns="46582" rIns="93164" bIns="46582" rtlCol="0"/>
          <a:lstStyle>
            <a:lvl1pPr algn="l">
              <a:defRPr sz="1200"/>
            </a:lvl1pPr>
          </a:lstStyle>
          <a:p>
            <a:endParaRPr lang="en-US" dirty="0">
              <a:latin typeface="Arial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64" tIns="46582" rIns="93164" bIns="46582" rtlCol="0"/>
          <a:lstStyle>
            <a:lvl1pPr algn="r">
              <a:defRPr sz="1200"/>
            </a:lvl1pPr>
          </a:lstStyle>
          <a:p>
            <a:fld id="{1ADC0E80-D341-704B-BAD1-29DD47AA0448}" type="datetimeFigureOut">
              <a:rPr lang="en-US" smtClean="0">
                <a:latin typeface="Arial"/>
              </a:rPr>
              <a:pPr/>
              <a:t>4/11/18</a:t>
            </a:fld>
            <a:endParaRPr lang="en-US" dirty="0">
              <a:latin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64" tIns="46582" rIns="93164" bIns="46582" rtlCol="0" anchor="b"/>
          <a:lstStyle>
            <a:lvl1pPr algn="l">
              <a:defRPr sz="1200"/>
            </a:lvl1pPr>
          </a:lstStyle>
          <a:p>
            <a:endParaRPr lang="en-US" dirty="0">
              <a:latin typeface="Arial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64" tIns="46582" rIns="93164" bIns="46582" rtlCol="0" anchor="b"/>
          <a:lstStyle>
            <a:lvl1pPr algn="r">
              <a:defRPr sz="1200"/>
            </a:lvl1pPr>
          </a:lstStyle>
          <a:p>
            <a:fld id="{E12AC96E-A1CB-7A4C-A97C-7A44B02567A1}" type="slidenum">
              <a:rPr lang="en-US" smtClean="0">
                <a:latin typeface="Arial"/>
              </a:rPr>
              <a:pPr/>
              <a:t>‹#›</a:t>
            </a:fld>
            <a:endParaRPr lang="en-US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12838633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64" tIns="46582" rIns="93164" bIns="46582" rtlCol="0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64" tIns="46582" rIns="93164" bIns="46582" rtlCol="0"/>
          <a:lstStyle>
            <a:lvl1pPr algn="r">
              <a:defRPr sz="1200">
                <a:latin typeface="Arial"/>
              </a:defRPr>
            </a:lvl1pPr>
          </a:lstStyle>
          <a:p>
            <a:fld id="{ABB2B66C-3757-B64F-ADCE-3AD678F6FFEF}" type="datetimeFigureOut">
              <a:rPr lang="en-US" smtClean="0"/>
              <a:pPr/>
              <a:t>4/11/18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64" tIns="46582" rIns="93164" bIns="46582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64" tIns="46582" rIns="93164" bIns="46582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64" tIns="46582" rIns="93164" bIns="46582" rtlCol="0" anchor="b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64" tIns="46582" rIns="93164" bIns="46582" rtlCol="0" anchor="b"/>
          <a:lstStyle>
            <a:lvl1pPr algn="r">
              <a:defRPr sz="1200">
                <a:latin typeface="Arial"/>
              </a:defRPr>
            </a:lvl1pPr>
          </a:lstStyle>
          <a:p>
            <a:fld id="{09DB871C-8867-7849-9A4F-B49A3F03506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68001172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DB871C-8867-7849-9A4F-B49A3F035066}" type="slidenum">
              <a:rPr lang="en-US" smtClean="0"/>
              <a:pPr/>
              <a:t>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9643042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DB871C-8867-7849-9A4F-B49A3F035066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201556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CalCEF</a:t>
            </a:r>
            <a:r>
              <a:rPr lang="en-US" dirty="0"/>
              <a:t> - </a:t>
            </a:r>
            <a:r>
              <a:rPr lang="en-US" dirty="0" err="1"/>
              <a:t>CalSEED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DB871C-8867-7849-9A4F-B49A3F035066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5001272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DB871C-8867-7849-9A4F-B49A3F035066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1053145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SC_0026.jp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/>
              </a:ext>
            </a:extLst>
          </a:blip>
          <a:srcRect/>
          <a:stretch/>
        </p:blipFill>
        <p:spPr>
          <a:xfrm>
            <a:off x="0" y="-1"/>
            <a:ext cx="2052195" cy="6403175"/>
          </a:xfrm>
          <a:prstGeom prst="rect">
            <a:avLst/>
          </a:prstGeom>
        </p:spPr>
      </p:pic>
      <p:sp>
        <p:nvSpPr>
          <p:cNvPr id="7" name="Chord 6"/>
          <p:cNvSpPr>
            <a:spLocks noChangeAspect="1"/>
          </p:cNvSpPr>
          <p:nvPr userDrawn="1"/>
        </p:nvSpPr>
        <p:spPr>
          <a:xfrm rot="12197473">
            <a:off x="219254" y="2700"/>
            <a:ext cx="6052458" cy="6052458"/>
          </a:xfrm>
          <a:prstGeom prst="chord">
            <a:avLst>
              <a:gd name="adj1" fmla="val 2601346"/>
              <a:gd name="adj2" fmla="val 16200000"/>
            </a:avLst>
          </a:prstGeom>
          <a:solidFill>
            <a:schemeClr val="bg1"/>
          </a:solidFill>
          <a:ln>
            <a:noFill/>
          </a:ln>
          <a:effectLst>
            <a:glow rad="152400">
              <a:srgbClr val="4D4F53">
                <a:alpha val="5000"/>
              </a:srgbClr>
            </a:glow>
            <a:outerShdw blurRad="76200" dir="18900000" sy="23000" kx="-1200000" algn="bl" rotWithShape="0">
              <a:srgbClr val="4D4F53">
                <a:alpha val="20000"/>
              </a:srgbClr>
            </a:outerShdw>
            <a:softEdge rad="2286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2">
                  <a:lumMod val="75000"/>
                </a:schemeClr>
              </a:solidFill>
              <a:latin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61201" y="1134931"/>
            <a:ext cx="6864387" cy="2078201"/>
          </a:xfrm>
          <a:noFill/>
        </p:spPr>
        <p:txBody>
          <a:bodyPr anchor="b" anchorCtr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61203" y="4065730"/>
            <a:ext cx="2902652" cy="1365108"/>
          </a:xfrm>
          <a:noFill/>
          <a:effectLst/>
        </p:spPr>
        <p:txBody>
          <a:bodyPr lIns="182880" anchor="b" anchorCtr="0">
            <a:noAutofit/>
          </a:bodyPr>
          <a:lstStyle>
            <a:lvl1pPr marL="0" indent="0" algn="l">
              <a:buNone/>
              <a:defRPr sz="1800">
                <a:solidFill>
                  <a:srgbClr val="4D4F5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4963854" y="4935538"/>
            <a:ext cx="2557951" cy="495300"/>
          </a:xfrm>
          <a:noFill/>
          <a:effectLst/>
        </p:spPr>
        <p:txBody>
          <a:bodyPr anchor="b" anchorCtr="0">
            <a:no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effectLst>
                  <a:outerShdw blurRad="50800" dist="38100" dir="2700000" algn="tl" rotWithShape="0">
                    <a:srgbClr val="000000">
                      <a:alpha val="75000"/>
                    </a:srgbClr>
                  </a:outerShdw>
                </a:effectLst>
              </a:defRPr>
            </a:lvl1pPr>
            <a:lvl2pPr marL="457200" indent="0">
              <a:buNone/>
              <a:defRPr sz="1600">
                <a:solidFill>
                  <a:srgbClr val="FFFFFF"/>
                </a:solidFill>
              </a:defRPr>
            </a:lvl2pPr>
            <a:lvl3pPr marL="914400" indent="0">
              <a:buNone/>
              <a:defRPr sz="1600">
                <a:solidFill>
                  <a:srgbClr val="FFFFFF"/>
                </a:solidFill>
              </a:defRPr>
            </a:lvl3pPr>
            <a:lvl4pPr marL="1371600" indent="0">
              <a:buNone/>
              <a:defRPr sz="1600">
                <a:solidFill>
                  <a:srgbClr val="FFFFFF"/>
                </a:solidFill>
              </a:defRPr>
            </a:lvl4pPr>
            <a:lvl5pPr marL="1828800" indent="0">
              <a:buNone/>
              <a:defRPr sz="16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0" y="6172200"/>
            <a:ext cx="9143999" cy="228600"/>
          </a:xfrm>
          <a:prstGeom prst="rect">
            <a:avLst/>
          </a:prstGeom>
          <a:solidFill>
            <a:srgbClr val="8C151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402523644"/>
      </p:ext>
    </p:extLst>
  </p:cSld>
  <p:clrMapOvr>
    <a:masterClrMapping/>
  </p:clrMapOvr>
  <mc:AlternateContent>
    <mc:Choice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>
  <p:cSld name="Title &amp; Content - Bar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8872"/>
            <a:ext cx="8229600" cy="566928"/>
          </a:xfrm>
        </p:spPr>
        <p:txBody>
          <a:bodyPr>
            <a:norm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>
              <a:buSzPct val="80000"/>
              <a:buFont typeface="Courier New" pitchFamily="49" charset="0"/>
              <a:buChar char="o"/>
              <a:defRPr/>
            </a:lvl2pPr>
            <a:lvl3pPr>
              <a:buFont typeface="Calibri" pitchFamily="34" charset="0"/>
              <a:buChar char="–"/>
              <a:defRPr/>
            </a:lvl3pPr>
            <a:lvl4pPr>
              <a:buFont typeface="Wingdings" pitchFamily="2" charset="2"/>
              <a:buChar char="§"/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520748154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+mj-lt"/>
                <a:cs typeface="Myriad Pro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28" hasCustomPrompt="1"/>
          </p:nvPr>
        </p:nvSpPr>
        <p:spPr>
          <a:xfrm>
            <a:off x="677863" y="691051"/>
            <a:ext cx="7780337" cy="451948"/>
          </a:xfrm>
        </p:spPr>
        <p:txBody>
          <a:bodyPr anchor="t"/>
          <a:lstStyle>
            <a:lvl1pPr marL="0" indent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700" b="0">
                <a:solidFill>
                  <a:schemeClr val="accent3"/>
                </a:solidFill>
                <a:latin typeface="+mn-lt"/>
                <a:cs typeface="Myriad Pro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095836" y="6016752"/>
            <a:ext cx="356013" cy="1554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+mn-lt"/>
                <a:cs typeface="Myriad Pro"/>
              </a:defRPr>
            </a:lvl1pPr>
          </a:lstStyle>
          <a:p>
            <a:fld id="{60D4F70A-A669-3540-8175-CEEA6DC5730E}" type="slidenum">
              <a:rPr lang="en-US" smtClean="0">
                <a:solidFill>
                  <a:srgbClr val="000000">
                    <a:tint val="75000"/>
                  </a:srgbClr>
                </a:solidFill>
                <a:latin typeface="Arial"/>
              </a:rPr>
              <a:pPr/>
              <a:t>‹#›</a:t>
            </a:fld>
            <a:endParaRPr lang="en-US" dirty="0">
              <a:solidFill>
                <a:srgbClr val="000000">
                  <a:tint val="75000"/>
                </a:srgbClr>
              </a:solidFill>
              <a:latin typeface="Arial"/>
            </a:endParaRP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29"/>
          </p:nvPr>
        </p:nvSpPr>
        <p:spPr>
          <a:xfrm>
            <a:off x="676376" y="6051946"/>
            <a:ext cx="4864100" cy="184150"/>
          </a:xfrm>
        </p:spPr>
        <p:txBody>
          <a:bodyPr/>
          <a:lstStyle>
            <a:lvl1pPr>
              <a:defRPr sz="8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6047106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0" y="0"/>
            <a:ext cx="9144000" cy="6169411"/>
          </a:xfrm>
          <a:blipFill rotWithShape="0">
            <a:blip r:embed="rId2"/>
            <a:stretch>
              <a:fillRect/>
            </a:stretch>
          </a:blipFill>
        </p:spPr>
        <p:txBody>
          <a:bodyPr lIns="2194560" tIns="4572000" anchor="t" anchorCtr="0">
            <a:no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idx="10"/>
          </p:nvPr>
        </p:nvSpPr>
        <p:spPr>
          <a:xfrm>
            <a:off x="2062523" y="2906713"/>
            <a:ext cx="6432190" cy="1500187"/>
          </a:xfrm>
          <a:solidFill>
            <a:schemeClr val="bg1"/>
          </a:solidFill>
        </p:spPr>
        <p:txBody>
          <a:bodyPr anchor="ctr" anchorCtr="0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62523" y="2906713"/>
            <a:ext cx="6432190" cy="1500187"/>
          </a:xfrm>
        </p:spPr>
        <p:txBody>
          <a:bodyPr anchor="ctr" anchorCtr="0"/>
          <a:lstStyle>
            <a:lvl1pPr algn="l">
              <a:defRPr sz="2400" b="1" cap="all" spc="300">
                <a:solidFill>
                  <a:srgbClr val="4D4F53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112961077"/>
      </p:ext>
    </p:extLst>
  </p:cSld>
  <p:clrMapOvr>
    <a:masterClrMapping/>
  </p:clrMapOvr>
  <mc:AlternateContent>
    <mc:Choice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62523" y="4406900"/>
            <a:ext cx="6432190" cy="1362075"/>
          </a:xfrm>
        </p:spPr>
        <p:txBody>
          <a:bodyPr lIns="91440" anchor="t"/>
          <a:lstStyle>
            <a:lvl1pPr algn="l">
              <a:defRPr sz="2000" b="0" cap="none" spc="0">
                <a:solidFill>
                  <a:srgbClr val="4D4F53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62523" y="2906713"/>
            <a:ext cx="6432190" cy="1500187"/>
          </a:xfrm>
          <a:blipFill rotWithShape="1">
            <a:blip r:embed="rId2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lang="en-US" sz="2400" b="1" kern="1200" cap="all" spc="300" dirty="0" smtClean="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375782250"/>
      </p:ext>
    </p:extLst>
  </p:cSld>
  <p:clrMapOvr>
    <a:masterClrMapping/>
  </p:clrMapOvr>
  <mc:AlternateContent>
    <mc:Choice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1252759"/>
            <a:ext cx="2060574" cy="4919441"/>
          </a:xfrm>
          <a:prstGeom prst="rect">
            <a:avLst/>
          </a:prstGeom>
          <a:solidFill>
            <a:srgbClr val="4D4F53"/>
          </a:solidFill>
          <a:ln>
            <a:noFill/>
          </a:ln>
          <a:effectLst>
            <a:outerShdw blurRad="40000" dist="23000" dir="5400000" rotWithShape="0">
              <a:srgbClr val="4D4F53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60574" y="1252759"/>
            <a:ext cx="7083425" cy="4919441"/>
          </a:xfrm>
          <a:noFill/>
        </p:spPr>
        <p:txBody>
          <a:bodyPr/>
          <a:lstStyle>
            <a:lvl1pPr marL="0" indent="0">
              <a:lnSpc>
                <a:spcPct val="100000"/>
              </a:lnSpc>
              <a:buNone/>
              <a:defRPr/>
            </a:lvl1pPr>
            <a:lvl2pPr marL="342900" indent="-231775">
              <a:lnSpc>
                <a:spcPct val="100000"/>
              </a:lnSpc>
              <a:buFont typeface="Lucida Grande"/>
              <a:buChar char="▪"/>
              <a:defRPr/>
            </a:lvl2pPr>
            <a:lvl3pPr marL="685800" indent="-231775">
              <a:lnSpc>
                <a:spcPct val="100000"/>
              </a:lnSpc>
              <a:buFont typeface="Lucida Grande"/>
              <a:buChar char="›"/>
              <a:defRPr/>
            </a:lvl3pPr>
            <a:lvl4pPr marL="1030288" indent="-231775">
              <a:lnSpc>
                <a:spcPct val="100000"/>
              </a:lnSpc>
              <a:buFont typeface="Lucida Grande"/>
              <a:buChar char="–"/>
              <a:defRPr/>
            </a:lvl4pPr>
            <a:lvl5pPr marL="1373188" indent="-231775">
              <a:lnSpc>
                <a:spcPct val="100000"/>
              </a:lnSpc>
              <a:buFont typeface="Lucida Grande"/>
              <a:buChar char="–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7395"/>
            <a:ext cx="9144000" cy="900977"/>
          </a:xfrm>
          <a:noFill/>
        </p:spPr>
        <p:txBody>
          <a:bodyPr lIns="91440"/>
          <a:lstStyle>
            <a:lvl1pPr>
              <a:defRPr sz="2800">
                <a:solidFill>
                  <a:srgbClr val="8C1515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74035" y="6396892"/>
            <a:ext cx="464527" cy="461107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>
                    <a:lumMod val="85000"/>
                  </a:schemeClr>
                </a:solidFill>
                <a:effectLst/>
              </a:defRPr>
            </a:lvl1pPr>
          </a:lstStyle>
          <a:p>
            <a:fld id="{BB0E056D-CCBC-C240-90BF-2176CB1B0D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Rectangle 3"/>
          <p:cNvSpPr/>
          <p:nvPr userDrawn="1"/>
        </p:nvSpPr>
        <p:spPr>
          <a:xfrm>
            <a:off x="0" y="6172200"/>
            <a:ext cx="9143999" cy="228600"/>
          </a:xfrm>
          <a:prstGeom prst="rect">
            <a:avLst/>
          </a:prstGeom>
          <a:solidFill>
            <a:srgbClr val="8C151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3"/>
          </p:nvPr>
        </p:nvSpPr>
        <p:spPr>
          <a:xfrm>
            <a:off x="-1" y="1252759"/>
            <a:ext cx="2060575" cy="4919442"/>
          </a:xfrm>
          <a:noFill/>
          <a:ln>
            <a:noFill/>
          </a:ln>
          <a:effectLst/>
        </p:spPr>
        <p:txBody>
          <a:bodyPr lIns="91440"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Wingdings" charset="2"/>
              <a:buNone/>
              <a:defRPr sz="1600">
                <a:solidFill>
                  <a:srgbClr val="D9D9D9"/>
                </a:solidFill>
              </a:defRPr>
            </a:lvl1pPr>
            <a:lvl2pPr marL="171450" indent="-171450">
              <a:lnSpc>
                <a:spcPct val="100000"/>
              </a:lnSpc>
              <a:spcBef>
                <a:spcPts val="600"/>
              </a:spcBef>
              <a:buClr>
                <a:schemeClr val="bg1"/>
              </a:buClr>
              <a:buFont typeface="Wingdings" charset="2"/>
              <a:buChar char="§"/>
              <a:defRPr sz="1600">
                <a:solidFill>
                  <a:srgbClr val="D9D9D9"/>
                </a:solidFill>
              </a:defRPr>
            </a:lvl2pPr>
            <a:lvl3pPr marL="454025" indent="-171450">
              <a:lnSpc>
                <a:spcPct val="100000"/>
              </a:lnSpc>
              <a:spcBef>
                <a:spcPts val="600"/>
              </a:spcBef>
              <a:buClr>
                <a:schemeClr val="bg1"/>
              </a:buClr>
              <a:buSzPct val="100000"/>
              <a:buFont typeface="Lucida Grande"/>
              <a:buChar char="-"/>
              <a:defRPr sz="1600">
                <a:solidFill>
                  <a:srgbClr val="D9D9D9"/>
                </a:solidFill>
              </a:defRPr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910883" y="6396892"/>
            <a:ext cx="3158522" cy="461107"/>
          </a:xfrm>
          <a:prstGeom prst="rect">
            <a:avLst/>
          </a:prstGeom>
        </p:spPr>
        <p:txBody>
          <a:bodyPr anchor="ctr" anchorCtr="0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</a:defRPr>
            </a:lvl1pPr>
          </a:lstStyle>
          <a:p>
            <a:r>
              <a:rPr lang="en-US" dirty="0">
                <a:solidFill>
                  <a:srgbClr val="4D4F53"/>
                </a:solidFill>
              </a:rPr>
              <a:t>footnote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| type footnote text here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0" y="908372"/>
            <a:ext cx="9144000" cy="344488"/>
          </a:xfrm>
          <a:noFill/>
          <a:effectLst/>
        </p:spPr>
        <p:txBody>
          <a:bodyPr wrap="none" lIns="91440">
            <a:noAutofit/>
          </a:bodyPr>
          <a:lstStyle>
            <a:lvl1pPr>
              <a:defRPr sz="1600">
                <a:solidFill>
                  <a:srgbClr val="7F7F7F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197644762"/>
      </p:ext>
    </p:extLst>
  </p:cSld>
  <p:clrMapOvr>
    <a:masterClrMapping/>
  </p:clrMapOvr>
  <mc:AlternateContent>
    <mc:Choice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7395"/>
            <a:ext cx="9144000" cy="900977"/>
          </a:xfrm>
          <a:noFill/>
        </p:spPr>
        <p:txBody>
          <a:bodyPr lIns="9144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13"/>
          <p:cNvSpPr>
            <a:spLocks noGrp="1"/>
          </p:cNvSpPr>
          <p:nvPr>
            <p:ph sz="quarter" idx="17"/>
          </p:nvPr>
        </p:nvSpPr>
        <p:spPr>
          <a:xfrm>
            <a:off x="2284413" y="1371600"/>
            <a:ext cx="2168525" cy="1938338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none"/>
        </p:style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None/>
              <a:defRPr lang="en-US" sz="1200" kern="1200" dirty="0">
                <a:solidFill>
                  <a:srgbClr val="262626"/>
                </a:solidFill>
                <a:latin typeface="Arial"/>
                <a:ea typeface="+mn-ea"/>
                <a:cs typeface="+mn-cs"/>
              </a:defRPr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endParaRPr lang="en-US" dirty="0"/>
          </a:p>
        </p:txBody>
      </p:sp>
      <p:sp>
        <p:nvSpPr>
          <p:cNvPr id="9" name="Content Placeholder 13"/>
          <p:cNvSpPr>
            <a:spLocks noGrp="1"/>
          </p:cNvSpPr>
          <p:nvPr>
            <p:ph sz="quarter" idx="18"/>
          </p:nvPr>
        </p:nvSpPr>
        <p:spPr>
          <a:xfrm>
            <a:off x="4679950" y="1371600"/>
            <a:ext cx="1712805" cy="1938338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none"/>
        </p:style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None/>
              <a:defRPr lang="en-US" sz="1200" kern="1200" dirty="0">
                <a:solidFill>
                  <a:srgbClr val="262626"/>
                </a:solidFill>
                <a:latin typeface="Arial"/>
                <a:ea typeface="+mn-ea"/>
                <a:cs typeface="+mn-cs"/>
              </a:defRPr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endParaRPr lang="en-US" dirty="0"/>
          </a:p>
        </p:txBody>
      </p:sp>
      <p:sp>
        <p:nvSpPr>
          <p:cNvPr id="10" name="Content Placeholder 13"/>
          <p:cNvSpPr>
            <a:spLocks noGrp="1"/>
          </p:cNvSpPr>
          <p:nvPr>
            <p:ph sz="quarter" idx="19"/>
          </p:nvPr>
        </p:nvSpPr>
        <p:spPr>
          <a:xfrm>
            <a:off x="2284413" y="3549650"/>
            <a:ext cx="2168525" cy="2395226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none"/>
        </p:style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None/>
              <a:defRPr lang="en-US" sz="1200" kern="1200" dirty="0">
                <a:solidFill>
                  <a:srgbClr val="262626"/>
                </a:solidFill>
                <a:latin typeface="Arial"/>
                <a:ea typeface="+mn-ea"/>
                <a:cs typeface="+mn-cs"/>
              </a:defRPr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endParaRPr lang="en-US" dirty="0"/>
          </a:p>
        </p:txBody>
      </p:sp>
      <p:sp>
        <p:nvSpPr>
          <p:cNvPr id="11" name="Content Placeholder 13"/>
          <p:cNvSpPr>
            <a:spLocks noGrp="1"/>
          </p:cNvSpPr>
          <p:nvPr>
            <p:ph sz="quarter" idx="20"/>
          </p:nvPr>
        </p:nvSpPr>
        <p:spPr>
          <a:xfrm>
            <a:off x="7286724" y="3555535"/>
            <a:ext cx="1712805" cy="2395226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none"/>
        </p:style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None/>
              <a:defRPr lang="en-US" sz="1200" kern="1200" dirty="0">
                <a:solidFill>
                  <a:srgbClr val="262626"/>
                </a:solidFill>
                <a:latin typeface="Arial"/>
                <a:ea typeface="+mn-ea"/>
                <a:cs typeface="+mn-cs"/>
              </a:defRPr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endParaRPr lang="en-US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74035" y="6396892"/>
            <a:ext cx="464527" cy="461107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>
                    <a:lumMod val="85000"/>
                  </a:schemeClr>
                </a:solidFill>
                <a:effectLst/>
              </a:defRPr>
            </a:lvl1pPr>
          </a:lstStyle>
          <a:p>
            <a:fld id="{BB0E056D-CCBC-C240-90BF-2176CB1B0D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0" y="6172200"/>
            <a:ext cx="9143999" cy="228600"/>
          </a:xfrm>
          <a:prstGeom prst="rect">
            <a:avLst/>
          </a:prstGeom>
          <a:solidFill>
            <a:srgbClr val="8C151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1"/>
          </p:nvPr>
        </p:nvSpPr>
        <p:spPr>
          <a:xfrm>
            <a:off x="6667344" y="1369448"/>
            <a:ext cx="2370294" cy="1938338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none"/>
        </p:style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None/>
              <a:defRPr lang="en-US" sz="1200" kern="1200" dirty="0">
                <a:solidFill>
                  <a:srgbClr val="262626"/>
                </a:solidFill>
                <a:latin typeface="Arial"/>
                <a:ea typeface="+mn-ea"/>
                <a:cs typeface="+mn-cs"/>
              </a:defRPr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endParaRPr lang="en-US" dirty="0"/>
          </a:p>
        </p:txBody>
      </p:sp>
      <p:sp>
        <p:nvSpPr>
          <p:cNvPr id="20" name="Content Placeholder 13"/>
          <p:cNvSpPr>
            <a:spLocks noGrp="1"/>
          </p:cNvSpPr>
          <p:nvPr>
            <p:ph sz="quarter" idx="22"/>
          </p:nvPr>
        </p:nvSpPr>
        <p:spPr>
          <a:xfrm>
            <a:off x="4679950" y="3549650"/>
            <a:ext cx="2364952" cy="2395226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none"/>
        </p:style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None/>
              <a:defRPr lang="en-US" sz="1200" kern="1200" dirty="0">
                <a:solidFill>
                  <a:srgbClr val="262626"/>
                </a:solidFill>
                <a:latin typeface="Arial"/>
                <a:ea typeface="+mn-ea"/>
                <a:cs typeface="+mn-cs"/>
              </a:defRPr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endParaRPr lang="en-US" dirty="0"/>
          </a:p>
        </p:txBody>
      </p:sp>
      <p:sp>
        <p:nvSpPr>
          <p:cNvPr id="22" name="Rectangle 21"/>
          <p:cNvSpPr/>
          <p:nvPr userDrawn="1"/>
        </p:nvSpPr>
        <p:spPr>
          <a:xfrm>
            <a:off x="0" y="1252759"/>
            <a:ext cx="2060574" cy="4919441"/>
          </a:xfrm>
          <a:prstGeom prst="rect">
            <a:avLst/>
          </a:prstGeom>
          <a:solidFill>
            <a:srgbClr val="4D4F5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0" rtlCol="0" anchor="t" anchorCtr="0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7" name="Text Placeholder 3"/>
          <p:cNvSpPr>
            <a:spLocks noGrp="1"/>
          </p:cNvSpPr>
          <p:nvPr>
            <p:ph type="body" sz="half" idx="13"/>
          </p:nvPr>
        </p:nvSpPr>
        <p:spPr>
          <a:xfrm>
            <a:off x="-1" y="1252759"/>
            <a:ext cx="2060575" cy="4919442"/>
          </a:xfrm>
          <a:noFill/>
          <a:ln>
            <a:noFill/>
          </a:ln>
          <a:effectLst/>
        </p:spPr>
        <p:txBody>
          <a:bodyPr lIns="91440"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Wingdings" charset="2"/>
              <a:buNone/>
              <a:defRPr sz="1600">
                <a:solidFill>
                  <a:srgbClr val="D9D9D9"/>
                </a:solidFill>
              </a:defRPr>
            </a:lvl1pPr>
            <a:lvl2pPr marL="171450" indent="-171450">
              <a:lnSpc>
                <a:spcPct val="100000"/>
              </a:lnSpc>
              <a:spcBef>
                <a:spcPts val="600"/>
              </a:spcBef>
              <a:buClr>
                <a:schemeClr val="bg1"/>
              </a:buClr>
              <a:buFont typeface="Wingdings" charset="2"/>
              <a:buChar char="§"/>
              <a:defRPr sz="1600">
                <a:solidFill>
                  <a:srgbClr val="D9D9D9"/>
                </a:solidFill>
              </a:defRPr>
            </a:lvl2pPr>
            <a:lvl3pPr marL="454025" indent="-171450">
              <a:lnSpc>
                <a:spcPct val="100000"/>
              </a:lnSpc>
              <a:spcBef>
                <a:spcPts val="600"/>
              </a:spcBef>
              <a:buClr>
                <a:schemeClr val="bg1"/>
              </a:buClr>
              <a:buSzPct val="100000"/>
              <a:buFont typeface="Lucida Grande"/>
              <a:buChar char="-"/>
              <a:defRPr sz="1600">
                <a:solidFill>
                  <a:srgbClr val="D9D9D9"/>
                </a:solidFill>
              </a:defRPr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910883" y="6396892"/>
            <a:ext cx="3158522" cy="461107"/>
          </a:xfrm>
          <a:prstGeom prst="rect">
            <a:avLst/>
          </a:prstGeom>
        </p:spPr>
        <p:txBody>
          <a:bodyPr anchor="ctr" anchorCtr="0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</a:defRPr>
            </a:lvl1pPr>
          </a:lstStyle>
          <a:p>
            <a:r>
              <a:rPr lang="en-US" dirty="0">
                <a:solidFill>
                  <a:srgbClr val="4D4F53"/>
                </a:solidFill>
              </a:rPr>
              <a:t>footnote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| type footnote text here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3"/>
          </p:nvPr>
        </p:nvSpPr>
        <p:spPr>
          <a:xfrm>
            <a:off x="0" y="908050"/>
            <a:ext cx="9144000" cy="344488"/>
          </a:xfrm>
          <a:noFill/>
        </p:spPr>
        <p:txBody>
          <a:bodyPr>
            <a:normAutofit/>
          </a:bodyPr>
          <a:lstStyle>
            <a:lvl1pPr>
              <a:defRPr sz="1600">
                <a:solidFill>
                  <a:srgbClr val="7F7F7F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58716759"/>
      </p:ext>
    </p:extLst>
  </p:cSld>
  <p:clrMapOvr>
    <a:masterClrMapping/>
  </p:clrMapOvr>
  <mc:AlternateContent>
    <mc:Choice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252759"/>
            <a:ext cx="9143999" cy="4919441"/>
          </a:xfrm>
        </p:spPr>
        <p:txBody>
          <a:bodyPr lIns="91440"/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/>
            </a:lvl1pPr>
            <a:lvl2pPr marL="342900" indent="-231775">
              <a:lnSpc>
                <a:spcPct val="100000"/>
              </a:lnSpc>
              <a:spcBef>
                <a:spcPts val="600"/>
              </a:spcBef>
              <a:buFont typeface="Lucida Grande"/>
              <a:buChar char="▪"/>
              <a:defRPr/>
            </a:lvl2pPr>
            <a:lvl3pPr marL="685800" indent="-230188">
              <a:lnSpc>
                <a:spcPct val="100000"/>
              </a:lnSpc>
              <a:spcBef>
                <a:spcPts val="600"/>
              </a:spcBef>
              <a:buFont typeface="Lucida Grande"/>
              <a:buChar char="›"/>
              <a:defRPr/>
            </a:lvl3pPr>
            <a:lvl4pPr marL="1030288" indent="-231775">
              <a:lnSpc>
                <a:spcPct val="100000"/>
              </a:lnSpc>
              <a:spcBef>
                <a:spcPts val="600"/>
              </a:spcBef>
              <a:buFont typeface="Lucida Grande"/>
              <a:buChar char="–"/>
              <a:defRPr/>
            </a:lvl4pPr>
            <a:lvl5pPr marL="1373188" indent="-231775">
              <a:lnSpc>
                <a:spcPct val="100000"/>
              </a:lnSpc>
              <a:spcBef>
                <a:spcPts val="600"/>
              </a:spcBef>
              <a:buFont typeface="Lucida Grande"/>
              <a:buChar char="–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7395"/>
            <a:ext cx="9144000" cy="900977"/>
          </a:xfrm>
        </p:spPr>
        <p:txBody>
          <a:bodyPr lIns="91440"/>
          <a:lstStyle>
            <a:lvl1pPr>
              <a:defRPr>
                <a:solidFill>
                  <a:srgbClr val="8C1515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74035" y="6396892"/>
            <a:ext cx="464527" cy="461107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>
                    <a:lumMod val="85000"/>
                  </a:schemeClr>
                </a:solidFill>
                <a:effectLst/>
              </a:defRPr>
            </a:lvl1pPr>
          </a:lstStyle>
          <a:p>
            <a:fld id="{BB0E056D-CCBC-C240-90BF-2176CB1B0D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Rectangle 3"/>
          <p:cNvSpPr/>
          <p:nvPr userDrawn="1"/>
        </p:nvSpPr>
        <p:spPr>
          <a:xfrm>
            <a:off x="0" y="6172200"/>
            <a:ext cx="9143999" cy="228600"/>
          </a:xfrm>
          <a:prstGeom prst="rect">
            <a:avLst/>
          </a:prstGeom>
          <a:solidFill>
            <a:srgbClr val="8C151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910883" y="6396892"/>
            <a:ext cx="3158522" cy="461107"/>
          </a:xfrm>
          <a:prstGeom prst="rect">
            <a:avLst/>
          </a:prstGeom>
        </p:spPr>
        <p:txBody>
          <a:bodyPr anchor="ctr" anchorCtr="0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</a:defRPr>
            </a:lvl1pPr>
          </a:lstStyle>
          <a:p>
            <a:r>
              <a:rPr lang="en-US" dirty="0">
                <a:solidFill>
                  <a:srgbClr val="4D4F53"/>
                </a:solidFill>
              </a:rPr>
              <a:t>footnote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| type footnote text here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0" y="908050"/>
            <a:ext cx="9144000" cy="344488"/>
          </a:xfrm>
          <a:noFill/>
        </p:spPr>
        <p:txBody>
          <a:bodyPr>
            <a:noAutofit/>
          </a:bodyPr>
          <a:lstStyle>
            <a:lvl1pPr>
              <a:defRPr sz="1600">
                <a:solidFill>
                  <a:srgbClr val="7F7F7F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391843404"/>
      </p:ext>
    </p:extLst>
  </p:cSld>
  <p:clrMapOvr>
    <a:masterClrMapping/>
  </p:clrMapOvr>
  <mc:AlternateContent>
    <mc:Choice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 userDrawn="1">
  <p:cSld name="Title and Two Boxes of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252759"/>
            <a:ext cx="4457411" cy="4919441"/>
          </a:xfrm>
          <a:effectLst/>
        </p:spPr>
        <p:txBody>
          <a:bodyPr lIns="91440"/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/>
            </a:lvl1pPr>
            <a:lvl2pPr marL="342900" indent="-231775">
              <a:lnSpc>
                <a:spcPct val="100000"/>
              </a:lnSpc>
              <a:spcBef>
                <a:spcPts val="600"/>
              </a:spcBef>
              <a:buFont typeface="Lucida Grande"/>
              <a:buChar char="▪"/>
              <a:defRPr/>
            </a:lvl2pPr>
            <a:lvl3pPr marL="685800" indent="-230188">
              <a:lnSpc>
                <a:spcPct val="100000"/>
              </a:lnSpc>
              <a:spcBef>
                <a:spcPts val="600"/>
              </a:spcBef>
              <a:buFont typeface="Lucida Grande"/>
              <a:buChar char="›"/>
              <a:defRPr/>
            </a:lvl3pPr>
            <a:lvl4pPr marL="1030288" indent="-231775">
              <a:lnSpc>
                <a:spcPct val="100000"/>
              </a:lnSpc>
              <a:spcBef>
                <a:spcPts val="600"/>
              </a:spcBef>
              <a:buFont typeface="Lucida Grande"/>
              <a:buChar char="–"/>
              <a:defRPr sz="1600"/>
            </a:lvl4pPr>
            <a:lvl5pPr marL="1373188" indent="-231775">
              <a:lnSpc>
                <a:spcPct val="100000"/>
              </a:lnSpc>
              <a:spcBef>
                <a:spcPts val="600"/>
              </a:spcBef>
              <a:buFont typeface="Lucida Grande"/>
              <a:buChar char="–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7395"/>
            <a:ext cx="9144000" cy="900977"/>
          </a:xfrm>
        </p:spPr>
        <p:txBody>
          <a:bodyPr lIns="91440"/>
          <a:lstStyle>
            <a:lvl1pPr>
              <a:defRPr>
                <a:solidFill>
                  <a:srgbClr val="8C1515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74035" y="6396892"/>
            <a:ext cx="464527" cy="461107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>
                    <a:lumMod val="85000"/>
                  </a:schemeClr>
                </a:solidFill>
                <a:effectLst/>
              </a:defRPr>
            </a:lvl1pPr>
          </a:lstStyle>
          <a:p>
            <a:fld id="{BB0E056D-CCBC-C240-90BF-2176CB1B0D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Rectangle 3"/>
          <p:cNvSpPr/>
          <p:nvPr userDrawn="1"/>
        </p:nvSpPr>
        <p:spPr>
          <a:xfrm>
            <a:off x="0" y="6172200"/>
            <a:ext cx="9143999" cy="228600"/>
          </a:xfrm>
          <a:prstGeom prst="rect">
            <a:avLst/>
          </a:prstGeom>
          <a:solidFill>
            <a:srgbClr val="8C151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910883" y="6396892"/>
            <a:ext cx="3158522" cy="461107"/>
          </a:xfrm>
          <a:prstGeom prst="rect">
            <a:avLst/>
          </a:prstGeom>
        </p:spPr>
        <p:txBody>
          <a:bodyPr anchor="ctr" anchorCtr="0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</a:defRPr>
            </a:lvl1pPr>
          </a:lstStyle>
          <a:p>
            <a:r>
              <a:rPr lang="en-US" dirty="0">
                <a:solidFill>
                  <a:srgbClr val="4D4F53"/>
                </a:solidFill>
              </a:rPr>
              <a:t>footnote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| type footnote text here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684487" y="1252538"/>
            <a:ext cx="4459511" cy="4919662"/>
          </a:xfrm>
          <a:effectLst/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0" y="908050"/>
            <a:ext cx="9144000" cy="344488"/>
          </a:xfrm>
        </p:spPr>
        <p:txBody>
          <a:bodyPr>
            <a:noAutofit/>
          </a:bodyPr>
          <a:lstStyle>
            <a:lvl1pPr>
              <a:defRPr sz="1600">
                <a:solidFill>
                  <a:srgbClr val="7F7F7F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050694840"/>
      </p:ext>
    </p:extLst>
  </p:cSld>
  <p:clrMapOvr>
    <a:masterClrMapping/>
  </p:clrMapOvr>
  <mc:AlternateContent>
    <mc:Choice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08372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74035" y="6396892"/>
            <a:ext cx="464527" cy="461107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>
                    <a:lumMod val="85000"/>
                  </a:schemeClr>
                </a:solidFill>
                <a:effectLst/>
              </a:defRPr>
            </a:lvl1pPr>
          </a:lstStyle>
          <a:p>
            <a:fld id="{BB0E056D-CCBC-C240-90BF-2176CB1B0D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910883" y="6396892"/>
            <a:ext cx="3158522" cy="461107"/>
          </a:xfrm>
          <a:prstGeom prst="rect">
            <a:avLst/>
          </a:prstGeom>
        </p:spPr>
        <p:txBody>
          <a:bodyPr anchor="ctr" anchorCtr="0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</a:defRPr>
            </a:lvl1pPr>
          </a:lstStyle>
          <a:p>
            <a:r>
              <a:rPr lang="en-US" dirty="0">
                <a:solidFill>
                  <a:srgbClr val="4D4F53"/>
                </a:solidFill>
              </a:rPr>
              <a:t>footnote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| type footnote text here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0" y="908050"/>
            <a:ext cx="9144000" cy="344488"/>
          </a:xfrm>
          <a:noFill/>
        </p:spPr>
        <p:txBody>
          <a:bodyPr>
            <a:noAutofit/>
          </a:bodyPr>
          <a:lstStyle>
            <a:lvl1pPr>
              <a:defRPr sz="1600">
                <a:solidFill>
                  <a:srgbClr val="7F7F7F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350811744"/>
      </p:ext>
    </p:extLst>
  </p:cSld>
  <p:clrMapOvr>
    <a:masterClrMapping/>
  </p:clrMapOvr>
  <mc:AlternateContent>
    <mc:Choice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74035" y="6396892"/>
            <a:ext cx="464527" cy="461107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>
                    <a:lumMod val="85000"/>
                  </a:schemeClr>
                </a:solidFill>
                <a:effectLst/>
              </a:defRPr>
            </a:lvl1pPr>
          </a:lstStyle>
          <a:p>
            <a:fld id="{BB0E056D-CCBC-C240-90BF-2176CB1B0D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910883" y="6396892"/>
            <a:ext cx="3158522" cy="461107"/>
          </a:xfrm>
          <a:prstGeom prst="rect">
            <a:avLst/>
          </a:prstGeom>
        </p:spPr>
        <p:txBody>
          <a:bodyPr anchor="ctr" anchorCtr="0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</a:defRPr>
            </a:lvl1pPr>
          </a:lstStyle>
          <a:p>
            <a:r>
              <a:rPr lang="en-US" dirty="0">
                <a:solidFill>
                  <a:srgbClr val="4D4F53"/>
                </a:solidFill>
              </a:rPr>
              <a:t>footnote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| type footnote text here</a:t>
            </a: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833863964"/>
      </p:ext>
    </p:extLst>
  </p:cSld>
  <p:clrMapOvr>
    <a:masterClrMapping/>
  </p:clrMapOvr>
  <mc:AlternateContent>
    <mc:Choice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hord 9"/>
          <p:cNvSpPr>
            <a:spLocks noChangeAspect="1"/>
          </p:cNvSpPr>
          <p:nvPr/>
        </p:nvSpPr>
        <p:spPr>
          <a:xfrm rot="12197473">
            <a:off x="8025564" y="5947203"/>
            <a:ext cx="914400" cy="914400"/>
          </a:xfrm>
          <a:prstGeom prst="chord">
            <a:avLst/>
          </a:prstGeom>
          <a:solidFill>
            <a:schemeClr val="bg1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7F7F7F"/>
              </a:solidFill>
              <a:latin typeface="Arial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0837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82880" tIns="45720" rIns="91440" bIns="45720" rtlCol="0" anchor="b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76271" y="1373187"/>
            <a:ext cx="6967727" cy="4797425"/>
          </a:xfrm>
          <a:prstGeom prst="rect">
            <a:avLst/>
          </a:prstGeom>
          <a:noFill/>
          <a:ln w="6350" cmpd="sng">
            <a:noFill/>
          </a:ln>
          <a:effectLst/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/>
              </a:ext>
            </a:extLst>
          </a:blip>
          <a:stretch>
            <a:fillRect/>
          </a:stretch>
        </p:blipFill>
        <p:spPr>
          <a:xfrm>
            <a:off x="913622" y="6495005"/>
            <a:ext cx="3801935" cy="345300"/>
          </a:xfrm>
          <a:prstGeom prst="rect">
            <a:avLst/>
          </a:prstGeom>
        </p:spPr>
      </p:pic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74035" y="6396892"/>
            <a:ext cx="464527" cy="461107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>
                    <a:lumMod val="85000"/>
                  </a:schemeClr>
                </a:solidFill>
                <a:effectLst/>
                <a:latin typeface="Arial"/>
              </a:defRPr>
            </a:lvl1pPr>
          </a:lstStyle>
          <a:p>
            <a:fld id="{BB0E056D-CCBC-C240-90BF-2176CB1B0D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910883" y="6396892"/>
            <a:ext cx="3158522" cy="461107"/>
          </a:xfrm>
          <a:prstGeom prst="rect">
            <a:avLst/>
          </a:prstGeom>
        </p:spPr>
        <p:txBody>
          <a:bodyPr anchor="ctr" anchorCtr="0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</a:defRPr>
            </a:lvl1pPr>
          </a:lstStyle>
          <a:p>
            <a:r>
              <a:rPr lang="en-US" dirty="0">
                <a:solidFill>
                  <a:srgbClr val="4D4F53"/>
                </a:solidFill>
              </a:rPr>
              <a:t>footnote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| type footnote text here</a:t>
            </a:r>
          </a:p>
        </p:txBody>
      </p:sp>
      <p:sp>
        <p:nvSpPr>
          <p:cNvPr id="13" name="Rectangle 12"/>
          <p:cNvSpPr/>
          <p:nvPr/>
        </p:nvSpPr>
        <p:spPr>
          <a:xfrm>
            <a:off x="0" y="6172200"/>
            <a:ext cx="9143999" cy="228600"/>
          </a:xfrm>
          <a:prstGeom prst="rect">
            <a:avLst/>
          </a:prstGeom>
          <a:solidFill>
            <a:srgbClr val="8C151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9165910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72" r:id="rId2"/>
    <p:sldLayoutId id="2147483651" r:id="rId3"/>
    <p:sldLayoutId id="2147483661" r:id="rId4"/>
    <p:sldLayoutId id="2147483662" r:id="rId5"/>
    <p:sldLayoutId id="2147483669" r:id="rId6"/>
    <p:sldLayoutId id="2147483707" r:id="rId7"/>
    <p:sldLayoutId id="2147483654" r:id="rId8"/>
    <p:sldLayoutId id="2147483655" r:id="rId9"/>
    <p:sldLayoutId id="2147483708" r:id="rId10"/>
    <p:sldLayoutId id="2147483709" r:id="rId11"/>
  </p:sldLayoutIdLst>
  <mc:AlternateContent>
    <mc:Choice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spd="med" p14:dur="700">
        <p:fade/>
      </p:transition>
    </mc:Choice>
    <mc:Fallback>
      <p:transition spd="med">
        <p:fade/>
      </p:transition>
    </mc:Fallback>
  </mc:AlternateContent>
  <p:hf hdr="0" ftr="0" dt="0"/>
  <p:txStyles>
    <p:titleStyle>
      <a:lvl1pPr algn="l" defTabSz="457200" rtl="0" eaLnBrk="1" latinLnBrk="0" hangingPunct="1">
        <a:spcBef>
          <a:spcPct val="0"/>
        </a:spcBef>
        <a:buNone/>
        <a:defRPr sz="2800" kern="1200">
          <a:solidFill>
            <a:srgbClr val="8C1515"/>
          </a:solidFill>
          <a:latin typeface="Arial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600"/>
        </a:spcBef>
        <a:buClr>
          <a:srgbClr val="800000"/>
        </a:buClr>
        <a:buFont typeface="Lucida Grande"/>
        <a:buNone/>
        <a:defRPr sz="2000" kern="1200">
          <a:solidFill>
            <a:schemeClr val="tx1"/>
          </a:solidFill>
          <a:latin typeface="Arial"/>
          <a:ea typeface="+mn-ea"/>
          <a:cs typeface="Arial"/>
        </a:defRPr>
      </a:lvl1pPr>
      <a:lvl2pPr marL="285750" indent="-285750" algn="l" defTabSz="457200" rtl="0" eaLnBrk="1" latinLnBrk="0" hangingPunct="1">
        <a:lnSpc>
          <a:spcPct val="100000"/>
        </a:lnSpc>
        <a:spcBef>
          <a:spcPts val="600"/>
        </a:spcBef>
        <a:buClr>
          <a:srgbClr val="800000"/>
        </a:buClr>
        <a:buFont typeface="Lucida Grande"/>
        <a:buChar char="▪"/>
        <a:defRPr sz="2000" kern="1200">
          <a:solidFill>
            <a:srgbClr val="4D4F53"/>
          </a:solidFill>
          <a:latin typeface="Arial"/>
          <a:ea typeface="+mn-ea"/>
          <a:cs typeface="Arial"/>
        </a:defRPr>
      </a:lvl2pPr>
      <a:lvl3pPr marL="688975" indent="-233363" algn="l" defTabSz="403225" rtl="0" eaLnBrk="1" latinLnBrk="0" hangingPunct="1">
        <a:lnSpc>
          <a:spcPct val="100000"/>
        </a:lnSpc>
        <a:spcBef>
          <a:spcPts val="600"/>
        </a:spcBef>
        <a:buClr>
          <a:srgbClr val="800000"/>
        </a:buClr>
        <a:buFont typeface="Lucida Grande"/>
        <a:buChar char="›"/>
        <a:defRPr sz="1800" kern="1200">
          <a:solidFill>
            <a:srgbClr val="4D4F53"/>
          </a:solidFill>
          <a:latin typeface="Arial"/>
          <a:ea typeface="+mn-ea"/>
          <a:cs typeface="Arial"/>
        </a:defRPr>
      </a:lvl3pPr>
      <a:lvl4pPr marL="1144588" indent="-231775" algn="l" defTabSz="457200" rtl="0" eaLnBrk="1" latinLnBrk="0" hangingPunct="1">
        <a:lnSpc>
          <a:spcPct val="100000"/>
        </a:lnSpc>
        <a:spcBef>
          <a:spcPts val="600"/>
        </a:spcBef>
        <a:buClr>
          <a:srgbClr val="800000"/>
        </a:buClr>
        <a:buFont typeface="Lucida Grande"/>
        <a:buChar char="–"/>
        <a:defRPr sz="1600" kern="1200">
          <a:solidFill>
            <a:srgbClr val="4D4F53"/>
          </a:solidFill>
          <a:latin typeface="Arial"/>
          <a:ea typeface="+mn-ea"/>
          <a:cs typeface="Arial"/>
        </a:defRPr>
      </a:lvl4pPr>
      <a:lvl5pPr marL="1600200" indent="-231775" algn="l" defTabSz="457200" rtl="0" eaLnBrk="1" latinLnBrk="0" hangingPunct="1">
        <a:lnSpc>
          <a:spcPct val="100000"/>
        </a:lnSpc>
        <a:spcBef>
          <a:spcPts val="600"/>
        </a:spcBef>
        <a:buClr>
          <a:srgbClr val="800000"/>
        </a:buClr>
        <a:buFont typeface="Lucida Grande"/>
        <a:buChar char="–"/>
        <a:defRPr sz="1600" kern="1200">
          <a:solidFill>
            <a:srgbClr val="4D4F53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tiff"/><Relationship Id="rId3" Type="http://schemas.openxmlformats.org/officeDocument/2006/relationships/image" Target="../media/image7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mailto:first.last@hq.doe.gov" TargetMode="Externa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99099" y="3360499"/>
            <a:ext cx="6864387" cy="829161"/>
          </a:xfrm>
        </p:spPr>
        <p:txBody>
          <a:bodyPr/>
          <a:lstStyle/>
          <a:p>
            <a:pPr algn="ctr"/>
            <a:r>
              <a:rPr lang="en-US" sz="3200" dirty="0"/>
              <a:t/>
            </a:r>
            <a:br>
              <a:rPr lang="en-US" sz="3200" dirty="0"/>
            </a:br>
            <a:r>
              <a:rPr lang="en-US" sz="3200" dirty="0"/>
              <a:t/>
            </a:r>
            <a:br>
              <a:rPr lang="en-US" sz="3200" dirty="0"/>
            </a:br>
            <a:r>
              <a:rPr lang="en-US" sz="3200" dirty="0"/>
              <a:t/>
            </a:r>
            <a:br>
              <a:rPr lang="en-US" sz="3200" dirty="0"/>
            </a:br>
            <a:r>
              <a:rPr lang="en-US" sz="3200" dirty="0"/>
              <a:t/>
            </a:r>
            <a:br>
              <a:rPr lang="en-US" sz="3200" dirty="0"/>
            </a:br>
            <a:r>
              <a:rPr lang="en-US" sz="3200" dirty="0"/>
              <a:t/>
            </a:r>
            <a:br>
              <a:rPr lang="en-US" sz="3200" dirty="0"/>
            </a:br>
            <a:r>
              <a:rPr lang="en-US" sz="4000" dirty="0"/>
              <a:t>ENERGY 203:</a:t>
            </a:r>
            <a:br>
              <a:rPr lang="en-US" sz="4000" dirty="0"/>
            </a:br>
            <a:r>
              <a:rPr lang="en-US" sz="4000" dirty="0"/>
              <a:t/>
            </a:r>
            <a:br>
              <a:rPr lang="en-US" sz="4000" dirty="0"/>
            </a:br>
            <a:r>
              <a:rPr lang="en-US" sz="4000" dirty="0"/>
              <a:t>Energy Startup Funding Landscape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02114" y="4544529"/>
            <a:ext cx="7044901" cy="1365108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2000" dirty="0"/>
              <a:t>Instructors: David Danielson, Stuart Macmillan, Joel </a:t>
            </a:r>
            <a:r>
              <a:rPr lang="en-US" sz="2000" dirty="0" err="1"/>
              <a:t>Moxley</a:t>
            </a:r>
            <a:endParaRPr lang="en-US" sz="2000" dirty="0"/>
          </a:p>
          <a:p>
            <a:pPr>
              <a:lnSpc>
                <a:spcPct val="80000"/>
              </a:lnSpc>
            </a:pPr>
            <a:r>
              <a:rPr lang="en-US" sz="2000" dirty="0"/>
              <a:t>TA: Dan </a:t>
            </a:r>
            <a:r>
              <a:rPr lang="en-US" sz="2000" dirty="0" err="1"/>
              <a:t>Sambor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05192810"/>
      </p:ext>
    </p:extLst>
  </p:cSld>
  <p:clrMapOvr>
    <a:masterClrMapping/>
  </p:clrMapOvr>
  <mc:AlternateContent>
    <mc:Choice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spd="med" p14:dur="700">
        <p:fade/>
      </p:transition>
    </mc:Choice>
    <mc:Fallback>
      <mp:transition xmlns:mp="http://schemas.microsoft.com/office/mac/powerpoint/2008/main" spd="med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" y="1069781"/>
            <a:ext cx="9143999" cy="4919441"/>
          </a:xfrm>
        </p:spPr>
        <p:txBody>
          <a:bodyPr>
            <a:normAutofit fontScale="92500" lnSpcReduction="10000"/>
          </a:bodyPr>
          <a:lstStyle/>
          <a:p>
            <a:pPr lvl="3" indent="-342900">
              <a:buFont typeface="Arial" charset="0"/>
              <a:buChar char="•"/>
            </a:pPr>
            <a:r>
              <a:rPr lang="en-US" sz="3000" dirty="0">
                <a:solidFill>
                  <a:schemeClr val="tx1"/>
                </a:solidFill>
              </a:rPr>
              <a:t>National Lab “Embedded Accelerators”</a:t>
            </a:r>
          </a:p>
          <a:p>
            <a:pPr lvl="4" indent="-342900">
              <a:buFont typeface="Arial" charset="0"/>
              <a:buChar char="•"/>
            </a:pPr>
            <a:r>
              <a:rPr lang="en-US" sz="3000" dirty="0">
                <a:solidFill>
                  <a:schemeClr val="tx1"/>
                </a:solidFill>
              </a:rPr>
              <a:t>e.g. “Cyclotron Road”</a:t>
            </a:r>
          </a:p>
          <a:p>
            <a:pPr lvl="3" indent="-342900">
              <a:buFont typeface="Arial" charset="0"/>
              <a:buChar char="•"/>
            </a:pPr>
            <a:endParaRPr lang="en-US" sz="1000" dirty="0">
              <a:solidFill>
                <a:schemeClr val="tx1"/>
              </a:solidFill>
            </a:endParaRPr>
          </a:p>
          <a:p>
            <a:pPr lvl="3" indent="-342900">
              <a:buFont typeface="Arial" charset="0"/>
              <a:buChar char="•"/>
            </a:pPr>
            <a:r>
              <a:rPr lang="en-US" sz="3000" dirty="0">
                <a:solidFill>
                  <a:schemeClr val="tx1"/>
                </a:solidFill>
              </a:rPr>
              <a:t>Business Plan Competitions</a:t>
            </a:r>
          </a:p>
          <a:p>
            <a:pPr lvl="3" indent="-342900">
              <a:buFont typeface="Arial" charset="0"/>
              <a:buChar char="•"/>
            </a:pPr>
            <a:endParaRPr lang="en-US" sz="1000" dirty="0">
              <a:solidFill>
                <a:schemeClr val="tx1"/>
              </a:solidFill>
            </a:endParaRPr>
          </a:p>
          <a:p>
            <a:pPr lvl="3" indent="-342900">
              <a:buFont typeface="Arial" charset="0"/>
              <a:buChar char="•"/>
            </a:pPr>
            <a:r>
              <a:rPr lang="en-US" sz="3000" dirty="0">
                <a:solidFill>
                  <a:schemeClr val="tx1"/>
                </a:solidFill>
              </a:rPr>
              <a:t>Stanford/Bay Area Resources</a:t>
            </a:r>
          </a:p>
          <a:p>
            <a:pPr lvl="4" indent="-342900">
              <a:buFont typeface="Arial" charset="0"/>
              <a:buChar char="•"/>
            </a:pPr>
            <a:r>
              <a:rPr lang="en-US" sz="3000" dirty="0">
                <a:solidFill>
                  <a:schemeClr val="tx1"/>
                </a:solidFill>
              </a:rPr>
              <a:t>e.g. </a:t>
            </a:r>
            <a:r>
              <a:rPr lang="en-US" sz="3000" dirty="0" err="1">
                <a:solidFill>
                  <a:schemeClr val="tx1"/>
                </a:solidFill>
              </a:rPr>
              <a:t>TomKat</a:t>
            </a:r>
            <a:r>
              <a:rPr lang="en-US" sz="3000" dirty="0">
                <a:solidFill>
                  <a:schemeClr val="tx1"/>
                </a:solidFill>
              </a:rPr>
              <a:t> ($20K0, </a:t>
            </a:r>
            <a:r>
              <a:rPr lang="en-US" sz="3000" dirty="0" err="1">
                <a:solidFill>
                  <a:schemeClr val="tx1"/>
                </a:solidFill>
              </a:rPr>
              <a:t>CalCEF</a:t>
            </a:r>
            <a:r>
              <a:rPr lang="en-US" sz="3000" dirty="0">
                <a:solidFill>
                  <a:schemeClr val="tx1"/>
                </a:solidFill>
              </a:rPr>
              <a:t> </a:t>
            </a:r>
            <a:r>
              <a:rPr lang="en-US" sz="3000" dirty="0" err="1">
                <a:solidFill>
                  <a:schemeClr val="tx1"/>
                </a:solidFill>
              </a:rPr>
              <a:t>CalSEED</a:t>
            </a:r>
            <a:r>
              <a:rPr lang="en-US" sz="3000" dirty="0">
                <a:solidFill>
                  <a:schemeClr val="tx1"/>
                </a:solidFill>
              </a:rPr>
              <a:t> ($600K)</a:t>
            </a:r>
          </a:p>
          <a:p>
            <a:pPr lvl="3" indent="-342900">
              <a:buFont typeface="Arial" charset="0"/>
              <a:buChar char="•"/>
            </a:pPr>
            <a:endParaRPr lang="en-US" sz="1000" dirty="0">
              <a:solidFill>
                <a:schemeClr val="tx1"/>
              </a:solidFill>
            </a:endParaRPr>
          </a:p>
          <a:p>
            <a:pPr lvl="3" indent="-342900">
              <a:buFont typeface="Arial" charset="0"/>
              <a:buChar char="•"/>
            </a:pPr>
            <a:r>
              <a:rPr lang="en-US" sz="3000" dirty="0">
                <a:solidFill>
                  <a:schemeClr val="tx1"/>
                </a:solidFill>
              </a:rPr>
              <a:t>Some Incubators</a:t>
            </a:r>
          </a:p>
          <a:p>
            <a:pPr lvl="4" indent="-342900">
              <a:buFont typeface="Arial" charset="0"/>
              <a:buChar char="•"/>
            </a:pPr>
            <a:r>
              <a:rPr lang="en-US" sz="3000" dirty="0">
                <a:solidFill>
                  <a:schemeClr val="tx1"/>
                </a:solidFill>
              </a:rPr>
              <a:t>e.g. NREL IN2 (Wells Fargo Foundation)</a:t>
            </a:r>
          </a:p>
          <a:p>
            <a:pPr lvl="3" indent="-342900">
              <a:buFont typeface="Arial" charset="0"/>
              <a:buChar char="•"/>
            </a:pPr>
            <a:r>
              <a:rPr lang="en-US" sz="3000" dirty="0">
                <a:solidFill>
                  <a:schemeClr val="tx1"/>
                </a:solidFill>
              </a:rPr>
              <a:t>Corporates:</a:t>
            </a:r>
          </a:p>
          <a:p>
            <a:pPr lvl="4" indent="-342900">
              <a:buFont typeface="Arial" charset="0"/>
              <a:buChar char="•"/>
            </a:pPr>
            <a:r>
              <a:rPr lang="en-US" sz="3000" dirty="0">
                <a:solidFill>
                  <a:schemeClr val="tx1"/>
                </a:solidFill>
              </a:rPr>
              <a:t>e.g. Shell </a:t>
            </a:r>
            <a:r>
              <a:rPr lang="en-US" sz="3000" dirty="0" err="1">
                <a:solidFill>
                  <a:schemeClr val="tx1"/>
                </a:solidFill>
              </a:rPr>
              <a:t>GameChangers</a:t>
            </a:r>
            <a:r>
              <a:rPr lang="en-US" sz="3000" dirty="0">
                <a:solidFill>
                  <a:schemeClr val="tx1"/>
                </a:solidFill>
              </a:rPr>
              <a:t>, Chevron Catalyst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21920" y="7395"/>
            <a:ext cx="9144000" cy="900977"/>
          </a:xfrm>
        </p:spPr>
        <p:txBody>
          <a:bodyPr/>
          <a:lstStyle/>
          <a:p>
            <a:r>
              <a:rPr lang="en-US" dirty="0"/>
              <a:t>Other Sources of Non-Dilutive Funding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E056D-CCBC-C240-90BF-2176CB1B0D0D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111062484"/>
      </p:ext>
    </p:extLst>
  </p:cSld>
  <p:clrMapOvr>
    <a:masterClrMapping/>
  </p:clrMapOvr>
  <mc:AlternateContent>
    <mc:Choice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spd="med" p14:dur="700">
        <p:fade/>
      </p:transition>
    </mc:Choice>
    <mc:Fallback>
      <mp:transition xmlns:mp="http://schemas.microsoft.com/office/mac/powerpoint/2008/main" spd="med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96985" y="-254112"/>
            <a:ext cx="9144000" cy="900977"/>
          </a:xfrm>
        </p:spPr>
        <p:txBody>
          <a:bodyPr/>
          <a:lstStyle/>
          <a:p>
            <a:r>
              <a:rPr lang="en-US"/>
              <a:t>DOE </a:t>
            </a:r>
            <a:r>
              <a:rPr lang="en-US" dirty="0"/>
              <a:t>Lab Embedded Accelerators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E056D-CCBC-C240-90BF-2176CB1B0D0D}" type="slidenum">
              <a:rPr lang="en-US" smtClean="0"/>
              <a:pPr/>
              <a:t>10</a:t>
            </a:fld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0" y="760491"/>
            <a:ext cx="9144000" cy="33933"/>
          </a:xfrm>
          <a:prstGeom prst="line">
            <a:avLst/>
          </a:prstGeom>
          <a:ln>
            <a:solidFill>
              <a:srgbClr val="AC301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6493"/>
            <a:ext cx="9144000" cy="476501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04800" y="4863246"/>
            <a:ext cx="532709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~$500K/2 years; +stipend</a:t>
            </a:r>
          </a:p>
          <a:p>
            <a:r>
              <a:rPr lang="en-US" dirty="0"/>
              <a:t>1-2 people supports</a:t>
            </a:r>
          </a:p>
          <a:p>
            <a:r>
              <a:rPr lang="en-US" dirty="0"/>
              <a:t>Need a PhD anchor</a:t>
            </a:r>
          </a:p>
          <a:p>
            <a:r>
              <a:rPr lang="en-US" dirty="0"/>
              <a:t>Access to Lab equipment/expertise &amp; mentorship</a:t>
            </a: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675748695"/>
      </p:ext>
    </p:extLst>
  </p:cSld>
  <p:clrMapOvr>
    <a:masterClrMapping/>
  </p:clrMapOvr>
  <mc:AlternateContent>
    <mc:Choice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spd="med" p14:dur="700">
        <p:fade/>
      </p:transition>
    </mc:Choice>
    <mc:Fallback>
      <mp:transition xmlns:mp="http://schemas.microsoft.com/office/mac/powerpoint/2008/main" spd="med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-254112"/>
            <a:ext cx="9144000" cy="900977"/>
          </a:xfrm>
        </p:spPr>
        <p:txBody>
          <a:bodyPr/>
          <a:lstStyle/>
          <a:p>
            <a:r>
              <a:rPr lang="en-US" dirty="0"/>
              <a:t>Business Plan Competitions (</a:t>
            </a:r>
            <a:r>
              <a:rPr lang="en-US" dirty="0" err="1"/>
              <a:t>esp</a:t>
            </a:r>
            <a:r>
              <a:rPr lang="en-US" dirty="0"/>
              <a:t> university focused)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E056D-CCBC-C240-90BF-2176CB1B0D0D}" type="slidenum">
              <a:rPr lang="en-US" smtClean="0"/>
              <a:pPr/>
              <a:t>11</a:t>
            </a:fld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0" y="760491"/>
            <a:ext cx="9144000" cy="33933"/>
          </a:xfrm>
          <a:prstGeom prst="line">
            <a:avLst/>
          </a:prstGeom>
          <a:ln>
            <a:solidFill>
              <a:srgbClr val="AC301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24381" y="1465428"/>
            <a:ext cx="8696149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charset="0"/>
              <a:buChar char="•"/>
            </a:pPr>
            <a:r>
              <a:rPr lang="en-US" sz="2500" dirty="0"/>
              <a:t>Berkeley </a:t>
            </a:r>
            <a:r>
              <a:rPr lang="en-US" sz="2500" dirty="0" err="1"/>
              <a:t>Cleantech</a:t>
            </a:r>
            <a:r>
              <a:rPr lang="en-US" sz="2500" dirty="0"/>
              <a:t> UP (UC Berkeley)</a:t>
            </a:r>
          </a:p>
          <a:p>
            <a:pPr marL="457200" indent="-457200">
              <a:lnSpc>
                <a:spcPct val="150000"/>
              </a:lnSpc>
              <a:buFont typeface="Arial" charset="0"/>
              <a:buChar char="•"/>
            </a:pPr>
            <a:r>
              <a:rPr lang="en-US" sz="2500" dirty="0"/>
              <a:t>Rice Biz Plan Competition (Rice)</a:t>
            </a:r>
          </a:p>
          <a:p>
            <a:pPr marL="457200" indent="-457200">
              <a:lnSpc>
                <a:spcPct val="150000"/>
              </a:lnSpc>
              <a:buFont typeface="Arial" charset="0"/>
              <a:buChar char="•"/>
            </a:pPr>
            <a:r>
              <a:rPr lang="en-US" sz="2500" dirty="0"/>
              <a:t>First Look West (</a:t>
            </a:r>
            <a:r>
              <a:rPr lang="en-US" sz="2500" dirty="0" err="1"/>
              <a:t>FLoW</a:t>
            </a:r>
            <a:r>
              <a:rPr lang="en-US" sz="2500" dirty="0"/>
              <a:t>) (Caltech)</a:t>
            </a:r>
          </a:p>
          <a:p>
            <a:pPr marL="457200" indent="-457200">
              <a:lnSpc>
                <a:spcPct val="150000"/>
              </a:lnSpc>
              <a:buFont typeface="Arial" charset="0"/>
              <a:buChar char="•"/>
            </a:pPr>
            <a:r>
              <a:rPr lang="en-US" sz="2500" dirty="0"/>
              <a:t>MIT Clean Energy Prize (MIT)</a:t>
            </a:r>
          </a:p>
          <a:p>
            <a:pPr marL="457200" indent="-457200">
              <a:lnSpc>
                <a:spcPct val="150000"/>
              </a:lnSpc>
              <a:buFont typeface="Arial" charset="0"/>
              <a:buChar char="•"/>
            </a:pPr>
            <a:r>
              <a:rPr lang="en-US" sz="2500" dirty="0"/>
              <a:t>Midwest </a:t>
            </a:r>
            <a:r>
              <a:rPr lang="en-US" sz="2500" dirty="0" err="1"/>
              <a:t>Cleantech</a:t>
            </a:r>
            <a:r>
              <a:rPr lang="en-US" sz="2500" dirty="0"/>
              <a:t> Up (Clean Energy Trust, Chicago)</a:t>
            </a:r>
          </a:p>
          <a:p>
            <a:pPr marL="457200" indent="-457200">
              <a:lnSpc>
                <a:spcPct val="150000"/>
              </a:lnSpc>
              <a:buFont typeface="Arial" charset="0"/>
              <a:buChar char="•"/>
            </a:pPr>
            <a:r>
              <a:rPr lang="en-US" sz="2500" dirty="0"/>
              <a:t>Allegheny </a:t>
            </a:r>
            <a:r>
              <a:rPr lang="en-US" sz="2500" dirty="0" err="1"/>
              <a:t>Cleantech</a:t>
            </a:r>
            <a:r>
              <a:rPr lang="en-US" sz="2500" dirty="0"/>
              <a:t> UP (CMU)</a:t>
            </a:r>
          </a:p>
          <a:p>
            <a:pPr marL="457200" indent="-457200">
              <a:lnSpc>
                <a:spcPct val="150000"/>
              </a:lnSpc>
              <a:buFont typeface="Arial" charset="0"/>
              <a:buChar char="•"/>
            </a:pPr>
            <a:r>
              <a:rPr lang="en-US" sz="2500" dirty="0" err="1"/>
              <a:t>LaunchR</a:t>
            </a:r>
            <a:r>
              <a:rPr lang="en-US" sz="2500" dirty="0"/>
              <a:t> (Rutgers)</a:t>
            </a:r>
          </a:p>
          <a:p>
            <a:pPr marL="457200" indent="-457200">
              <a:lnSpc>
                <a:spcPct val="150000"/>
              </a:lnSpc>
              <a:buFont typeface="Arial" charset="0"/>
              <a:buChar char="•"/>
            </a:pPr>
            <a:r>
              <a:rPr lang="en-US" sz="2500" dirty="0" err="1"/>
              <a:t>MegaWatt</a:t>
            </a:r>
            <a:r>
              <a:rPr lang="en-US" sz="2500" dirty="0"/>
              <a:t> Ventures (</a:t>
            </a:r>
            <a:r>
              <a:rPr lang="en-US" sz="2500" dirty="0" err="1"/>
              <a:t>Univ</a:t>
            </a:r>
            <a:r>
              <a:rPr lang="en-US" sz="2500" dirty="0"/>
              <a:t> of Central Florida)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06185" y="911430"/>
            <a:ext cx="841288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 err="1"/>
              <a:t>Cleantech</a:t>
            </a:r>
            <a:r>
              <a:rPr lang="en-US" sz="3000" b="1" dirty="0"/>
              <a:t> University Prize </a:t>
            </a:r>
            <a:r>
              <a:rPr lang="mr-IN" sz="3000" b="1" dirty="0"/>
              <a:t>–</a:t>
            </a:r>
            <a:r>
              <a:rPr lang="en-US" sz="3000" b="1" dirty="0"/>
              <a:t> </a:t>
            </a:r>
            <a:r>
              <a:rPr lang="en-US" sz="3000" b="1" dirty="0" err="1"/>
              <a:t>cleantechup.org</a:t>
            </a:r>
            <a:endParaRPr lang="en-US" sz="3000" b="1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917883248"/>
      </p:ext>
    </p:extLst>
  </p:cSld>
  <p:clrMapOvr>
    <a:masterClrMapping/>
  </p:clrMapOvr>
  <mc:AlternateContent>
    <mc:Choice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spd="med" p14:dur="700">
        <p:fade/>
      </p:transition>
    </mc:Choice>
    <mc:Fallback>
      <mp:transition xmlns:mp="http://schemas.microsoft.com/office/mac/powerpoint/2008/main" spd="med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440" y="4009785"/>
            <a:ext cx="8229600" cy="566928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 “Incubators/Accelerators”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6952169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-254112"/>
            <a:ext cx="9144000" cy="900977"/>
          </a:xfrm>
        </p:spPr>
        <p:txBody>
          <a:bodyPr/>
          <a:lstStyle/>
          <a:p>
            <a:r>
              <a:rPr lang="en-US" dirty="0"/>
              <a:t>Incubators/Accelerators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E056D-CCBC-C240-90BF-2176CB1B0D0D}" type="slidenum">
              <a:rPr lang="en-US" smtClean="0"/>
              <a:pPr/>
              <a:t>13</a:t>
            </a:fld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0" y="760491"/>
            <a:ext cx="9144000" cy="33933"/>
          </a:xfrm>
          <a:prstGeom prst="line">
            <a:avLst/>
          </a:prstGeom>
          <a:ln>
            <a:solidFill>
              <a:srgbClr val="AC301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46122" y="1410008"/>
            <a:ext cx="8696149" cy="4955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200" dirty="0">
                <a:solidFill>
                  <a:srgbClr val="FF0000"/>
                </a:solidFill>
              </a:rPr>
              <a:t>Elemental </a:t>
            </a:r>
            <a:r>
              <a:rPr lang="en-US" sz="2200" dirty="0" err="1">
                <a:solidFill>
                  <a:srgbClr val="FF0000"/>
                </a:solidFill>
              </a:rPr>
              <a:t>Excelerator</a:t>
            </a:r>
            <a:r>
              <a:rPr lang="en-US" sz="2200" dirty="0">
                <a:solidFill>
                  <a:srgbClr val="FF0000"/>
                </a:solidFill>
              </a:rPr>
              <a:t> (Hawaii + Palo Alto)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Hawaii emphasis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Up to $1M funding, 1% equity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9 month ”go-to-market” track: $75K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12 months “demo” track: $1M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50/50 cost share required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200" dirty="0"/>
              <a:t>Greentown Labs (Cambridge, MA)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dirty="0"/>
              <a:t>18-22 months stay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200" dirty="0"/>
              <a:t>LA </a:t>
            </a:r>
            <a:r>
              <a:rPr lang="en-US" sz="2200" dirty="0" err="1"/>
              <a:t>Cleantech</a:t>
            </a:r>
            <a:r>
              <a:rPr lang="en-US" sz="2200" dirty="0"/>
              <a:t> Incubator (LA, CA)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200" dirty="0"/>
              <a:t>Austin Technology Incubator (Austin, TX)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dirty="0"/>
              <a:t>UT Austin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dirty="0"/>
              <a:t>$10K/year, 2% equity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200" dirty="0"/>
              <a:t>Next Energy (Detroit, MI)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2200" dirty="0"/>
              <a:t>Strong in transport/grid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2200" dirty="0"/>
              <a:t>$10K/year fee</a:t>
            </a:r>
          </a:p>
          <a:p>
            <a:pPr marL="914400" lvl="1" indent="-457200">
              <a:buFont typeface="Arial" charset="0"/>
              <a:buChar char="•"/>
            </a:pP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762000" y="856010"/>
            <a:ext cx="693369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/>
              <a:t>Incubate Energy </a:t>
            </a:r>
            <a:r>
              <a:rPr lang="mr-IN" sz="3000" b="1" dirty="0"/>
              <a:t>–</a:t>
            </a:r>
            <a:r>
              <a:rPr lang="en-US" sz="3000" b="1" dirty="0"/>
              <a:t> </a:t>
            </a:r>
            <a:r>
              <a:rPr lang="en-US" sz="3000" b="1" dirty="0" err="1"/>
              <a:t>incubatenergy.org</a:t>
            </a:r>
            <a:endParaRPr lang="en-US" sz="3000" b="1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885719991"/>
      </p:ext>
    </p:extLst>
  </p:cSld>
  <p:clrMapOvr>
    <a:masterClrMapping/>
  </p:clrMapOvr>
  <mc:AlternateContent>
    <mc:Choice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spd="med" p14:dur="700">
        <p:fade/>
      </p:transition>
    </mc:Choice>
    <mc:Fallback>
      <mp:transition xmlns:mp="http://schemas.microsoft.com/office/mac/powerpoint/2008/main" spd="med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-254112"/>
            <a:ext cx="9144000" cy="900977"/>
          </a:xfrm>
        </p:spPr>
        <p:txBody>
          <a:bodyPr/>
          <a:lstStyle/>
          <a:p>
            <a:r>
              <a:rPr lang="en-US" dirty="0"/>
              <a:t>Incubators/Accelerators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E056D-CCBC-C240-90BF-2176CB1B0D0D}" type="slidenum">
              <a:rPr lang="en-US" smtClean="0"/>
              <a:pPr/>
              <a:t>14</a:t>
            </a:fld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0" y="760491"/>
            <a:ext cx="9144000" cy="33933"/>
          </a:xfrm>
          <a:prstGeom prst="line">
            <a:avLst/>
          </a:prstGeom>
          <a:ln>
            <a:solidFill>
              <a:srgbClr val="AC301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62000" y="1725018"/>
            <a:ext cx="8696149" cy="4862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400" dirty="0" err="1"/>
              <a:t>Innosphere</a:t>
            </a:r>
            <a:r>
              <a:rPr lang="en-US" sz="2400" dirty="0"/>
              <a:t> (Fort Collins, CO)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2000" dirty="0"/>
              <a:t>$5K/year fee, 2 year residence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400" dirty="0"/>
              <a:t>Oregon BEST (Portland, OR)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400" dirty="0"/>
              <a:t>Powerhouse (Oakland, CA)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2000" dirty="0"/>
              <a:t>6 month, solar focus, funding provided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400" dirty="0"/>
              <a:t>Prospect Silicon Valley (San Jose, CA)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400" dirty="0"/>
              <a:t>ACRE (Brooklyn, NY)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2000" dirty="0"/>
              <a:t>$450/month, no equity, up to 2 years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2000" dirty="0"/>
              <a:t>Urban Future Lab (NYU)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400" dirty="0"/>
              <a:t>CLT Joules (Charlotte, NC)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2400" dirty="0"/>
              <a:t>UNC Charlotte</a:t>
            </a:r>
          </a:p>
          <a:p>
            <a:pPr marL="914400" lvl="1" indent="-457200">
              <a:buFont typeface="Arial" charset="0"/>
              <a:buChar char="•"/>
            </a:pPr>
            <a:endParaRPr lang="en-US" dirty="0"/>
          </a:p>
          <a:p>
            <a:pPr marL="457200" indent="-457200">
              <a:buFont typeface="Arial" charset="0"/>
              <a:buChar char="•"/>
            </a:pPr>
            <a:endParaRPr lang="en-US" sz="2200" dirty="0"/>
          </a:p>
          <a:p>
            <a:pPr marL="914400" lvl="1" indent="-457200">
              <a:buFont typeface="Arial" charset="0"/>
              <a:buChar char="•"/>
            </a:pPr>
            <a:endParaRPr lang="en-US" sz="2200" dirty="0"/>
          </a:p>
        </p:txBody>
      </p:sp>
      <p:sp>
        <p:nvSpPr>
          <p:cNvPr id="2" name="TextBox 1"/>
          <p:cNvSpPr txBox="1"/>
          <p:nvPr/>
        </p:nvSpPr>
        <p:spPr>
          <a:xfrm>
            <a:off x="762000" y="856010"/>
            <a:ext cx="693369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/>
              <a:t>Incubate Energy </a:t>
            </a:r>
            <a:r>
              <a:rPr lang="mr-IN" sz="3000" b="1" dirty="0"/>
              <a:t>–</a:t>
            </a:r>
            <a:r>
              <a:rPr lang="en-US" sz="3000" b="1" dirty="0"/>
              <a:t> </a:t>
            </a:r>
            <a:r>
              <a:rPr lang="en-US" sz="3000" b="1" dirty="0" err="1"/>
              <a:t>incubatenergy.org</a:t>
            </a:r>
            <a:endParaRPr lang="en-US" sz="3000" b="1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55142027"/>
      </p:ext>
    </p:extLst>
  </p:cSld>
  <p:clrMapOvr>
    <a:masterClrMapping/>
  </p:clrMapOvr>
  <mc:AlternateContent>
    <mc:Choice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spd="med" p14:dur="700">
        <p:fade/>
      </p:transition>
    </mc:Choice>
    <mc:Fallback>
      <mp:transition xmlns:mp="http://schemas.microsoft.com/office/mac/powerpoint/2008/main" spd="med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440" y="4009785"/>
            <a:ext cx="8229600" cy="566928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 “Concessionary Capital”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463234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-254112"/>
            <a:ext cx="9144000" cy="900977"/>
          </a:xfrm>
        </p:spPr>
        <p:txBody>
          <a:bodyPr/>
          <a:lstStyle/>
          <a:p>
            <a:r>
              <a:rPr lang="en-US" dirty="0"/>
              <a:t>Concessionary Capital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E056D-CCBC-C240-90BF-2176CB1B0D0D}" type="slidenum">
              <a:rPr lang="en-US" smtClean="0"/>
              <a:pPr/>
              <a:t>16</a:t>
            </a:fld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0" y="760491"/>
            <a:ext cx="9144000" cy="33933"/>
          </a:xfrm>
          <a:prstGeom prst="line">
            <a:avLst/>
          </a:prstGeom>
          <a:ln>
            <a:solidFill>
              <a:srgbClr val="AC301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23925" y="948922"/>
            <a:ext cx="869614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2400" dirty="0"/>
              <a:t>Foundations, Philanthropists, High Net Worth Individuals</a:t>
            </a: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2400" dirty="0"/>
              <a:t>Some Incubators</a:t>
            </a: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lang="en-US" sz="2400" dirty="0"/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lang="en-US" sz="2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2105025"/>
            <a:ext cx="2647950" cy="26479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2187" y="2871470"/>
            <a:ext cx="3319448" cy="11150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3FF1AA9E-AE8E-4277-AA39-A644634CF291}"/>
              </a:ext>
            </a:extLst>
          </p:cNvPr>
          <p:cNvSpPr txBox="1"/>
          <p:nvPr/>
        </p:nvSpPr>
        <p:spPr>
          <a:xfrm>
            <a:off x="789454" y="4958834"/>
            <a:ext cx="2326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$1-2M seed/Series 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B6EA4943-44B7-4462-9C0C-C88CE510E195}"/>
              </a:ext>
            </a:extLst>
          </p:cNvPr>
          <p:cNvSpPr txBox="1"/>
          <p:nvPr/>
        </p:nvSpPr>
        <p:spPr>
          <a:xfrm>
            <a:off x="5854025" y="4958834"/>
            <a:ext cx="14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$500K seed</a:t>
            </a: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7419240"/>
      </p:ext>
    </p:extLst>
  </p:cSld>
  <p:clrMapOvr>
    <a:masterClrMapping/>
  </p:clrMapOvr>
  <mc:AlternateContent>
    <mc:Choice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spd="med" p14:dur="700">
        <p:fade/>
      </p:transition>
    </mc:Choice>
    <mc:Fallback>
      <mp:transition xmlns:mp="http://schemas.microsoft.com/office/mac/powerpoint/2008/main" spd="med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440" y="4223145"/>
            <a:ext cx="8229600" cy="566928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 “Mission-Oriented/</a:t>
            </a:r>
            <a:br>
              <a:rPr lang="en-US" dirty="0"/>
            </a:br>
            <a:r>
              <a:rPr lang="en-US" dirty="0"/>
              <a:t>Sector-Focused Capital”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7814410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-254112"/>
            <a:ext cx="9144000" cy="900977"/>
          </a:xfrm>
        </p:spPr>
        <p:txBody>
          <a:bodyPr/>
          <a:lstStyle/>
          <a:p>
            <a:r>
              <a:rPr lang="en-US" dirty="0"/>
              <a:t>Early Stage Investors – High Net Worth/Families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E056D-CCBC-C240-90BF-2176CB1B0D0D}" type="slidenum">
              <a:rPr lang="en-US" smtClean="0"/>
              <a:pPr/>
              <a:t>18</a:t>
            </a:fld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0" y="760491"/>
            <a:ext cx="9144000" cy="33933"/>
          </a:xfrm>
          <a:prstGeom prst="line">
            <a:avLst/>
          </a:prstGeom>
          <a:ln>
            <a:solidFill>
              <a:srgbClr val="AC301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23925" y="948922"/>
            <a:ext cx="869614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charset="0"/>
              <a:buChar char="•"/>
            </a:pPr>
            <a:r>
              <a:rPr lang="en-US" sz="2400" b="1" dirty="0"/>
              <a:t>Gates (Cascade)</a:t>
            </a:r>
          </a:p>
          <a:p>
            <a:pPr marL="457200" indent="-457200">
              <a:lnSpc>
                <a:spcPct val="150000"/>
              </a:lnSpc>
              <a:buFont typeface="Arial" charset="0"/>
              <a:buChar char="•"/>
            </a:pPr>
            <a:r>
              <a:rPr lang="en-US" sz="2400" b="1" dirty="0" err="1"/>
              <a:t>Pritzkers</a:t>
            </a:r>
            <a:endParaRPr lang="en-US" sz="2400" b="1" dirty="0"/>
          </a:p>
          <a:p>
            <a:pPr marL="457200" indent="-457200">
              <a:lnSpc>
                <a:spcPct val="150000"/>
              </a:lnSpc>
              <a:buFont typeface="Arial" charset="0"/>
              <a:buChar char="•"/>
            </a:pPr>
            <a:r>
              <a:rPr lang="en-US" sz="2400" b="1" dirty="0" err="1"/>
              <a:t>Waltons</a:t>
            </a:r>
            <a:endParaRPr lang="en-US" sz="2400" b="1" dirty="0"/>
          </a:p>
          <a:p>
            <a:pPr marL="457200" indent="-457200">
              <a:lnSpc>
                <a:spcPct val="150000"/>
              </a:lnSpc>
              <a:buFont typeface="Arial" charset="0"/>
              <a:buChar char="•"/>
            </a:pPr>
            <a:r>
              <a:rPr lang="en-US" sz="2400" b="1" dirty="0"/>
              <a:t>Horizons</a:t>
            </a:r>
          </a:p>
          <a:p>
            <a:pPr marL="457200" indent="-457200">
              <a:lnSpc>
                <a:spcPct val="150000"/>
              </a:lnSpc>
              <a:buFont typeface="Arial" charset="0"/>
              <a:buChar char="•"/>
            </a:pPr>
            <a:r>
              <a:rPr lang="en-US" sz="2400" b="1" dirty="0"/>
              <a:t>Branson</a:t>
            </a:r>
          </a:p>
          <a:p>
            <a:pPr marL="457200" indent="-457200">
              <a:lnSpc>
                <a:spcPct val="150000"/>
              </a:lnSpc>
              <a:buFont typeface="Arial" charset="0"/>
              <a:buChar char="•"/>
            </a:pPr>
            <a:r>
              <a:rPr lang="en-US" sz="2400" b="1" dirty="0"/>
              <a:t>Simons</a:t>
            </a: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895188130"/>
      </p:ext>
    </p:extLst>
  </p:cSld>
  <p:clrMapOvr>
    <a:masterClrMapping/>
  </p:clrMapOvr>
  <mc:AlternateContent>
    <mc:Choice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spd="med" p14:dur="700">
        <p:fade/>
      </p:transition>
    </mc:Choice>
    <mc:Fallback>
      <mp:transition xmlns:mp="http://schemas.microsoft.com/office/mac/powerpoint/2008/main" spd="med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-254112"/>
            <a:ext cx="9144000" cy="900977"/>
          </a:xfrm>
        </p:spPr>
        <p:txBody>
          <a:bodyPr/>
          <a:lstStyle/>
          <a:p>
            <a:r>
              <a:rPr lang="en-US" dirty="0"/>
              <a:t>Energy Startup Funding Landscape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E056D-CCBC-C240-90BF-2176CB1B0D0D}" type="slidenum">
              <a:rPr lang="en-US" smtClean="0"/>
              <a:pPr/>
              <a:t>1</a:t>
            </a:fld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0" y="760491"/>
            <a:ext cx="9144000" cy="33933"/>
          </a:xfrm>
          <a:prstGeom prst="line">
            <a:avLst/>
          </a:prstGeom>
          <a:ln>
            <a:solidFill>
              <a:srgbClr val="AC301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152400" y="908050"/>
            <a:ext cx="2313709" cy="139180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Non-Dilutive Funding</a:t>
            </a:r>
          </a:p>
          <a:p>
            <a:pPr algn="ctr"/>
            <a:r>
              <a:rPr lang="en-US" sz="2000" dirty="0"/>
              <a:t>(Gov’t, Non-Profit)</a:t>
            </a:r>
          </a:p>
        </p:txBody>
      </p:sp>
      <p:sp>
        <p:nvSpPr>
          <p:cNvPr id="9" name="Rectangle 8"/>
          <p:cNvSpPr/>
          <p:nvPr/>
        </p:nvSpPr>
        <p:spPr>
          <a:xfrm>
            <a:off x="2147455" y="2065307"/>
            <a:ext cx="2230581" cy="173083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Concessionary Capital</a:t>
            </a:r>
            <a:endParaRPr lang="en-US" sz="2000" dirty="0"/>
          </a:p>
          <a:p>
            <a:pPr algn="ctr"/>
            <a:r>
              <a:rPr lang="en-US" sz="2000" dirty="0"/>
              <a:t>(Dilutive, non-fiduciary, company friendly</a:t>
            </a:r>
          </a:p>
        </p:txBody>
      </p:sp>
      <p:sp>
        <p:nvSpPr>
          <p:cNvPr id="10" name="Rectangle 9"/>
          <p:cNvSpPr/>
          <p:nvPr/>
        </p:nvSpPr>
        <p:spPr>
          <a:xfrm>
            <a:off x="4281054" y="3384277"/>
            <a:ext cx="2535382" cy="168275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Mission-Oriented Capital</a:t>
            </a:r>
          </a:p>
          <a:p>
            <a:pPr algn="ctr"/>
            <a:r>
              <a:rPr lang="en-US" sz="2000" dirty="0"/>
              <a:t>(Dilutive, fiduciary, some not purely financial)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54625" y="2347954"/>
            <a:ext cx="10695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 DOE</a:t>
            </a:r>
          </a:p>
          <a:p>
            <a:r>
              <a:rPr lang="en-US" dirty="0" err="1"/>
              <a:t>TomKat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611432" y="1706657"/>
            <a:ext cx="1877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PRIME Coalition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281054" y="5155186"/>
            <a:ext cx="13049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BEV,</a:t>
            </a:r>
          </a:p>
          <a:p>
            <a:r>
              <a:rPr lang="en-US" dirty="0"/>
              <a:t>TPG RISE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6718817" y="3902486"/>
            <a:ext cx="2388752" cy="2165804"/>
            <a:chOff x="6718817" y="3902486"/>
            <a:chExt cx="2388752" cy="2165804"/>
          </a:xfrm>
        </p:grpSpPr>
        <p:sp>
          <p:nvSpPr>
            <p:cNvPr id="12" name="Rectangle 11"/>
            <p:cNvSpPr/>
            <p:nvPr/>
          </p:nvSpPr>
          <p:spPr>
            <a:xfrm>
              <a:off x="6718817" y="4617315"/>
              <a:ext cx="2119745" cy="145097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Purely Financial Capital</a:t>
              </a:r>
            </a:p>
            <a:p>
              <a:pPr algn="ctr"/>
              <a:r>
                <a:rPr lang="en-US" sz="2000" dirty="0"/>
                <a:t>(Dilutive, purely fiduciary)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640501" y="3902486"/>
              <a:ext cx="146706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Sequoia,</a:t>
              </a:r>
            </a:p>
            <a:p>
              <a:r>
                <a:rPr lang="en-US" dirty="0"/>
                <a:t>TPG Growth</a:t>
              </a: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4281054" y="908050"/>
            <a:ext cx="4732498" cy="1754458"/>
            <a:chOff x="4314520" y="893293"/>
            <a:chExt cx="4732498" cy="1754458"/>
          </a:xfrm>
        </p:grpSpPr>
        <p:sp>
          <p:nvSpPr>
            <p:cNvPr id="17" name="Rectangle 16"/>
            <p:cNvSpPr/>
            <p:nvPr/>
          </p:nvSpPr>
          <p:spPr>
            <a:xfrm>
              <a:off x="6718818" y="916914"/>
              <a:ext cx="2328200" cy="1730837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Corporate/Corp</a:t>
              </a:r>
            </a:p>
            <a:p>
              <a:pPr algn="ctr"/>
              <a:r>
                <a:rPr lang="en-US" sz="2000" dirty="0"/>
                <a:t>Venture</a:t>
              </a:r>
            </a:p>
            <a:p>
              <a:pPr algn="ctr"/>
              <a:r>
                <a:rPr lang="en-US" sz="2000" dirty="0"/>
                <a:t>(Dilutive, strategic, not purely financial)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4314520" y="893293"/>
              <a:ext cx="250619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Total Energy Ventures,</a:t>
              </a:r>
            </a:p>
            <a:p>
              <a:r>
                <a:rPr lang="en-US" dirty="0"/>
                <a:t>GE Ventures</a:t>
              </a:r>
            </a:p>
          </p:txBody>
        </p:sp>
      </p:grpSp>
      <p:sp>
        <p:nvSpPr>
          <p:cNvPr id="19" name="Oval 18"/>
          <p:cNvSpPr/>
          <p:nvPr/>
        </p:nvSpPr>
        <p:spPr>
          <a:xfrm>
            <a:off x="0" y="3457112"/>
            <a:ext cx="2414873" cy="266476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Incubators/</a:t>
            </a:r>
          </a:p>
          <a:p>
            <a:pPr algn="ctr"/>
            <a:r>
              <a:rPr lang="en-US" dirty="0"/>
              <a:t>Accelerators/</a:t>
            </a:r>
          </a:p>
          <a:p>
            <a:pPr algn="ctr"/>
            <a:r>
              <a:rPr lang="en-US" dirty="0"/>
              <a:t>Biz Plan Competitions</a:t>
            </a: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520966526"/>
      </p:ext>
    </p:extLst>
  </p:cSld>
  <p:clrMapOvr>
    <a:masterClrMapping/>
  </p:clrMapOvr>
  <mc:AlternateContent>
    <mc:Choice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spd="med" p14:dur="700">
        <p:fade/>
      </p:transition>
    </mc:Choice>
    <mc:Fallback>
      <mp:transition xmlns:mp="http://schemas.microsoft.com/office/mac/powerpoint/2008/main" spd="med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10" grpId="0" animBg="1"/>
      <p:bldP spid="7" grpId="0"/>
      <p:bldP spid="13" grpId="0"/>
      <p:bldP spid="14" grpId="0"/>
      <p:bldP spid="19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-254112"/>
            <a:ext cx="9144000" cy="900977"/>
          </a:xfrm>
        </p:spPr>
        <p:txBody>
          <a:bodyPr/>
          <a:lstStyle/>
          <a:p>
            <a:r>
              <a:rPr lang="en-US" dirty="0"/>
              <a:t>Early Stage Investors – Family Offices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E056D-CCBC-C240-90BF-2176CB1B0D0D}" type="slidenum">
              <a:rPr lang="en-US" smtClean="0"/>
              <a:pPr/>
              <a:t>19</a:t>
            </a:fld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0" y="760491"/>
            <a:ext cx="9144000" cy="33933"/>
          </a:xfrm>
          <a:prstGeom prst="line">
            <a:avLst/>
          </a:prstGeom>
          <a:ln>
            <a:solidFill>
              <a:srgbClr val="AC301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23925" y="948922"/>
            <a:ext cx="869614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400" b="1" dirty="0"/>
              <a:t>True North Venture Partners (Chicago, IL) (Ahearn, family)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400" b="1" dirty="0"/>
              <a:t>Breakthrough Energy Ventures (Gates, family $)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400" b="1" dirty="0"/>
              <a:t>Prelude Ventures (Simons)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400" b="1" dirty="0"/>
              <a:t>Capricorn Investment Group (</a:t>
            </a:r>
            <a:r>
              <a:rPr lang="en-US" sz="2400" b="1" dirty="0" err="1"/>
              <a:t>Skoll</a:t>
            </a:r>
            <a:r>
              <a:rPr lang="en-US" sz="2400" b="1" dirty="0"/>
              <a:t>)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400" b="1" dirty="0"/>
              <a:t>Congruent Ventures (seed </a:t>
            </a:r>
            <a:r>
              <a:rPr lang="mr-IN" sz="2400" b="1" dirty="0"/>
              <a:t>–</a:t>
            </a:r>
            <a:r>
              <a:rPr lang="en-US" sz="2400" b="1" dirty="0"/>
              <a:t> Simons/</a:t>
            </a:r>
            <a:r>
              <a:rPr lang="en-US" sz="2400" b="1" dirty="0" err="1"/>
              <a:t>Univ</a:t>
            </a:r>
            <a:r>
              <a:rPr lang="en-US" sz="2400" b="1" dirty="0"/>
              <a:t> of Calif.)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400" b="1" dirty="0"/>
              <a:t>Cascade Investments (Bill Gates)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400" dirty="0"/>
              <a:t>J.B. </a:t>
            </a:r>
            <a:r>
              <a:rPr lang="en-US" sz="2400" dirty="0" err="1"/>
              <a:t>Straubel</a:t>
            </a:r>
            <a:r>
              <a:rPr lang="en-US" sz="2400" dirty="0"/>
              <a:t> Family Office (Tesla CTO)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400" dirty="0"/>
              <a:t>Emerson Elemental (</a:t>
            </a:r>
            <a:r>
              <a:rPr lang="en-US" sz="2400" dirty="0" err="1"/>
              <a:t>Laurene</a:t>
            </a:r>
            <a:r>
              <a:rPr lang="en-US" sz="2400" dirty="0"/>
              <a:t> Jobs)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400" dirty="0"/>
              <a:t>S2G (Seed to Growth) </a:t>
            </a:r>
            <a:r>
              <a:rPr lang="mr-IN" sz="2400" dirty="0"/>
              <a:t>–</a:t>
            </a:r>
            <a:r>
              <a:rPr lang="en-US" sz="2400" dirty="0"/>
              <a:t> Ag focused (Walton)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400" dirty="0"/>
              <a:t>Energy Innovations (SF-based, single high net worth)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400" dirty="0" err="1"/>
              <a:t>Radicl</a:t>
            </a:r>
            <a:r>
              <a:rPr lang="en-US" sz="2400" dirty="0"/>
              <a:t> Impact Fund (Tom </a:t>
            </a:r>
            <a:r>
              <a:rPr lang="en-US" sz="2400" dirty="0" err="1"/>
              <a:t>Steyer</a:t>
            </a:r>
            <a:r>
              <a:rPr lang="en-US" sz="2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726800336"/>
      </p:ext>
    </p:extLst>
  </p:cSld>
  <p:clrMapOvr>
    <a:masterClrMapping/>
  </p:clrMapOvr>
  <mc:AlternateContent>
    <mc:Choice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spd="med" p14:dur="700">
        <p:fade/>
      </p:transition>
    </mc:Choice>
    <mc:Fallback>
      <mp:transition xmlns:mp="http://schemas.microsoft.com/office/mac/powerpoint/2008/main" spd="med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-254112"/>
            <a:ext cx="9144000" cy="900977"/>
          </a:xfrm>
        </p:spPr>
        <p:txBody>
          <a:bodyPr/>
          <a:lstStyle/>
          <a:p>
            <a:r>
              <a:rPr lang="en-US" dirty="0"/>
              <a:t>Later Stage Investors - “Growth”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E056D-CCBC-C240-90BF-2176CB1B0D0D}" type="slidenum">
              <a:rPr lang="en-US" smtClean="0"/>
              <a:pPr/>
              <a:t>20</a:t>
            </a:fld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0" y="760491"/>
            <a:ext cx="9144000" cy="33933"/>
          </a:xfrm>
          <a:prstGeom prst="line">
            <a:avLst/>
          </a:prstGeom>
          <a:ln>
            <a:solidFill>
              <a:srgbClr val="AC301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23925" y="948922"/>
            <a:ext cx="8696149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charset="0"/>
              <a:buChar char="•"/>
            </a:pPr>
            <a:r>
              <a:rPr lang="en-US" sz="2400" dirty="0"/>
              <a:t>TPG RISE ($1B+ impact fund)</a:t>
            </a:r>
          </a:p>
          <a:p>
            <a:pPr marL="457200" indent="-457200">
              <a:lnSpc>
                <a:spcPct val="150000"/>
              </a:lnSpc>
              <a:buFont typeface="Arial" charset="0"/>
              <a:buChar char="•"/>
            </a:pPr>
            <a:r>
              <a:rPr lang="en-US" sz="2400" dirty="0"/>
              <a:t>G2 Fund (industrial-meets-exponential tech)</a:t>
            </a:r>
            <a:r>
              <a:rPr lang="mr-IN" sz="2400" dirty="0"/>
              <a:t>–</a:t>
            </a:r>
            <a:r>
              <a:rPr lang="en-US" sz="2400" dirty="0"/>
              <a:t> </a:t>
            </a:r>
            <a:r>
              <a:rPr lang="en-US" sz="2400" dirty="0" err="1"/>
              <a:t>Kleiner</a:t>
            </a:r>
            <a:r>
              <a:rPr lang="en-US" sz="2400" dirty="0"/>
              <a:t> spin out)</a:t>
            </a:r>
          </a:p>
          <a:p>
            <a:pPr marL="457200" indent="-457200">
              <a:lnSpc>
                <a:spcPct val="150000"/>
              </a:lnSpc>
              <a:buFont typeface="Arial" charset="0"/>
              <a:buChar char="•"/>
            </a:pPr>
            <a:r>
              <a:rPr lang="en-US" sz="2400" dirty="0"/>
              <a:t>Warburg</a:t>
            </a:r>
          </a:p>
          <a:p>
            <a:pPr marL="457200" indent="-457200">
              <a:lnSpc>
                <a:spcPct val="150000"/>
              </a:lnSpc>
              <a:buFont typeface="Arial" charset="0"/>
              <a:buChar char="•"/>
            </a:pPr>
            <a:r>
              <a:rPr lang="en-US" sz="2400" dirty="0"/>
              <a:t>Apollo</a:t>
            </a:r>
          </a:p>
          <a:p>
            <a:pPr marL="457200" indent="-457200">
              <a:lnSpc>
                <a:spcPct val="150000"/>
              </a:lnSpc>
              <a:buFont typeface="Arial" charset="0"/>
              <a:buChar char="•"/>
            </a:pPr>
            <a:r>
              <a:rPr lang="en-US" sz="2400" dirty="0"/>
              <a:t>US-China Green Fund ($1B+)</a:t>
            </a:r>
          </a:p>
          <a:p>
            <a:pPr marL="457200" indent="-457200">
              <a:lnSpc>
                <a:spcPct val="150000"/>
              </a:lnSpc>
              <a:buFont typeface="Arial" charset="0"/>
              <a:buChar char="•"/>
            </a:pPr>
            <a:r>
              <a:rPr lang="en-US" sz="2400" dirty="0"/>
              <a:t>Sovereign Wealth Funds (e.g. </a:t>
            </a:r>
            <a:r>
              <a:rPr lang="en-US" sz="2400" dirty="0" err="1"/>
              <a:t>Temasek</a:t>
            </a:r>
            <a:r>
              <a:rPr lang="en-US" sz="2400" dirty="0"/>
              <a:t> </a:t>
            </a:r>
            <a:r>
              <a:rPr lang="mr-IN" sz="2400" dirty="0"/>
              <a:t>–</a:t>
            </a:r>
            <a:r>
              <a:rPr lang="en-US" sz="2400" dirty="0"/>
              <a:t> Singapore)</a:t>
            </a:r>
          </a:p>
          <a:p>
            <a:pPr marL="457200" indent="-457200">
              <a:lnSpc>
                <a:spcPct val="150000"/>
              </a:lnSpc>
              <a:buFont typeface="Arial" charset="0"/>
              <a:buChar char="•"/>
            </a:pPr>
            <a:r>
              <a:rPr lang="en-US" sz="2400" dirty="0"/>
              <a:t>Emerson Elemental (</a:t>
            </a:r>
            <a:r>
              <a:rPr lang="en-US" sz="2400" dirty="0" err="1"/>
              <a:t>Laurene</a:t>
            </a:r>
            <a:r>
              <a:rPr lang="en-US" sz="2400" dirty="0"/>
              <a:t> Jobs)</a:t>
            </a:r>
          </a:p>
          <a:p>
            <a:pPr marL="457200" indent="-457200">
              <a:lnSpc>
                <a:spcPct val="150000"/>
              </a:lnSpc>
              <a:buFont typeface="Arial" charset="0"/>
              <a:buChar char="•"/>
            </a:pPr>
            <a:r>
              <a:rPr lang="en-US" sz="2400" dirty="0"/>
              <a:t>Generate Capital (</a:t>
            </a:r>
            <a:r>
              <a:rPr lang="en-US" sz="2400" dirty="0" err="1"/>
              <a:t>Jigar</a:t>
            </a:r>
            <a:r>
              <a:rPr lang="en-US" sz="2400" dirty="0"/>
              <a:t> Shah) - distributed tech projects</a:t>
            </a: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903636935"/>
      </p:ext>
    </p:extLst>
  </p:cSld>
  <p:clrMapOvr>
    <a:masterClrMapping/>
  </p:clrMapOvr>
  <mc:AlternateContent>
    <mc:Choice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spd="med" p14:dur="700">
        <p:fade/>
      </p:transition>
    </mc:Choice>
    <mc:Fallback>
      <mp:transition xmlns:mp="http://schemas.microsoft.com/office/mac/powerpoint/2008/main" spd="med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-254112"/>
            <a:ext cx="9144000" cy="900977"/>
          </a:xfrm>
        </p:spPr>
        <p:txBody>
          <a:bodyPr/>
          <a:lstStyle/>
          <a:p>
            <a:r>
              <a:rPr lang="en-US" dirty="0"/>
              <a:t>Brief Aside on Angel Investors</a:t>
            </a:r>
            <a:r>
              <a:rPr lang="mr-IN" dirty="0"/>
              <a:t>…</a:t>
            </a:r>
            <a:r>
              <a:rPr lang="en-US" dirty="0"/>
              <a:t> (first dollars in)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E056D-CCBC-C240-90BF-2176CB1B0D0D}" type="slidenum">
              <a:rPr lang="en-US" smtClean="0"/>
              <a:pPr/>
              <a:t>21</a:t>
            </a:fld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0" y="760491"/>
            <a:ext cx="9144000" cy="33933"/>
          </a:xfrm>
          <a:prstGeom prst="line">
            <a:avLst/>
          </a:prstGeom>
          <a:ln>
            <a:solidFill>
              <a:srgbClr val="AC301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23925" y="948922"/>
            <a:ext cx="869614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400" dirty="0"/>
              <a:t>Get investors who add a TON of value and also serve as a signal for future investors</a:t>
            </a:r>
          </a:p>
          <a:p>
            <a:pPr marL="914400" lvl="1" indent="-457200">
              <a:buFont typeface="Arial" charset="0"/>
              <a:buChar char="•"/>
            </a:pPr>
            <a:endParaRPr lang="en-US" sz="2400" dirty="0"/>
          </a:p>
          <a:p>
            <a:pPr marL="914400" lvl="1" indent="-457200">
              <a:buFont typeface="Arial" charset="0"/>
              <a:buChar char="•"/>
            </a:pPr>
            <a:r>
              <a:rPr lang="en-US" sz="2400" dirty="0"/>
              <a:t>Successful entrepreneurs in your space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2400" dirty="0"/>
              <a:t>Former senior execs in your space</a:t>
            </a: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607522197"/>
      </p:ext>
    </p:extLst>
  </p:cSld>
  <p:clrMapOvr>
    <a:masterClrMapping/>
  </p:clrMapOvr>
  <mc:AlternateContent>
    <mc:Choice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spd="med" p14:dur="700">
        <p:fade/>
      </p:transition>
    </mc:Choice>
    <mc:Fallback>
      <mp:transition xmlns:mp="http://schemas.microsoft.com/office/mac/powerpoint/2008/main" spd="med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7200" y="3613545"/>
            <a:ext cx="8229600" cy="566928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 “Corporate </a:t>
            </a:r>
            <a:r>
              <a:rPr lang="en-US" dirty="0" err="1"/>
              <a:t>Strategics</a:t>
            </a:r>
            <a:r>
              <a:rPr lang="en-US" dirty="0"/>
              <a:t>”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4808101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-254112"/>
            <a:ext cx="9144000" cy="900977"/>
          </a:xfrm>
        </p:spPr>
        <p:txBody>
          <a:bodyPr/>
          <a:lstStyle/>
          <a:p>
            <a:r>
              <a:rPr lang="en-US" dirty="0"/>
              <a:t>Corporate </a:t>
            </a:r>
            <a:r>
              <a:rPr lang="en-US" dirty="0" err="1"/>
              <a:t>Strategics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E056D-CCBC-C240-90BF-2176CB1B0D0D}" type="slidenum">
              <a:rPr lang="en-US" smtClean="0"/>
              <a:pPr/>
              <a:t>23</a:t>
            </a:fld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0" y="760491"/>
            <a:ext cx="9144000" cy="33933"/>
          </a:xfrm>
          <a:prstGeom prst="line">
            <a:avLst/>
          </a:prstGeom>
          <a:ln>
            <a:solidFill>
              <a:srgbClr val="AC301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9283" y="1613940"/>
            <a:ext cx="8696149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200" b="1" dirty="0"/>
              <a:t>Shell Technology Ventures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200" b="1" dirty="0"/>
              <a:t>Total Energy Ventures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200" b="1" dirty="0"/>
              <a:t>Enel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200" b="1" dirty="0"/>
              <a:t>GE Energy Ventures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200" b="1" dirty="0"/>
              <a:t>Saudi Aramco Ventures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200" b="1" dirty="0"/>
              <a:t>Siemens Venture Capital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200" b="1" dirty="0"/>
              <a:t>DSM Ventures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200" dirty="0"/>
              <a:t>Oil &amp; Gas Climate Initiative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200" dirty="0"/>
              <a:t>Energy Impact Partners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200" dirty="0"/>
              <a:t>EDF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200" dirty="0"/>
              <a:t>Enel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200" dirty="0"/>
              <a:t>In-Q-Tel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200" dirty="0"/>
              <a:t>Chevron Technology Ventures</a:t>
            </a:r>
          </a:p>
          <a:p>
            <a:pPr marL="457200" indent="-457200">
              <a:buFont typeface="Arial" charset="0"/>
              <a:buChar char="•"/>
            </a:pPr>
            <a:endParaRPr lang="en-US" sz="2200" dirty="0"/>
          </a:p>
          <a:p>
            <a:pPr marL="457200" indent="-457200">
              <a:buFont typeface="Arial" charset="0"/>
              <a:buChar char="•"/>
            </a:pPr>
            <a:endParaRPr lang="en-US" sz="2200" dirty="0"/>
          </a:p>
        </p:txBody>
      </p:sp>
      <p:sp>
        <p:nvSpPr>
          <p:cNvPr id="7" name="TextBox 6"/>
          <p:cNvSpPr txBox="1"/>
          <p:nvPr/>
        </p:nvSpPr>
        <p:spPr>
          <a:xfrm>
            <a:off x="4294903" y="1275386"/>
            <a:ext cx="869614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endParaRPr lang="en-US" sz="2200" dirty="0"/>
          </a:p>
          <a:p>
            <a:pPr marL="457200" indent="-457200">
              <a:buFont typeface="Arial" charset="0"/>
              <a:buChar char="•"/>
            </a:pPr>
            <a:r>
              <a:rPr lang="en-US" sz="2200" dirty="0"/>
              <a:t>Schlumberger Ventures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200" dirty="0"/>
              <a:t>GM Ventures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200" dirty="0"/>
              <a:t>E. On Venture Partners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200" dirty="0"/>
              <a:t>EDF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200" dirty="0"/>
              <a:t>Robert Bosch Venture Capital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200" dirty="0"/>
              <a:t>Applied Ventures (Applied Mats)</a:t>
            </a:r>
          </a:p>
          <a:p>
            <a:pPr marL="457200" indent="-457200">
              <a:buFont typeface="Arial" charset="0"/>
              <a:buChar char="•"/>
            </a:pPr>
            <a:endParaRPr lang="en-US" sz="2200" dirty="0"/>
          </a:p>
          <a:p>
            <a:pPr marL="457200" indent="-457200">
              <a:buFont typeface="Arial" charset="0"/>
              <a:buChar char="•"/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962300368"/>
      </p:ext>
    </p:extLst>
  </p:cSld>
  <p:clrMapOvr>
    <a:masterClrMapping/>
  </p:clrMapOvr>
  <mc:AlternateContent>
    <mc:Choice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spd="med" p14:dur="700">
        <p:fade/>
      </p:transition>
    </mc:Choice>
    <mc:Fallback>
      <mp:transition xmlns:mp="http://schemas.microsoft.com/office/mac/powerpoint/2008/main" spd="med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2920" y="3964065"/>
            <a:ext cx="8229600" cy="566928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 “Pure Financial Investors”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744866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-254112"/>
            <a:ext cx="9144000" cy="900977"/>
          </a:xfrm>
        </p:spPr>
        <p:txBody>
          <a:bodyPr/>
          <a:lstStyle/>
          <a:p>
            <a:r>
              <a:rPr lang="en-US" dirty="0"/>
              <a:t>Early Stage Investors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E056D-CCBC-C240-90BF-2176CB1B0D0D}" type="slidenum">
              <a:rPr lang="en-US" smtClean="0"/>
              <a:pPr/>
              <a:t>25</a:t>
            </a:fld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0" y="760491"/>
            <a:ext cx="9144000" cy="33933"/>
          </a:xfrm>
          <a:prstGeom prst="line">
            <a:avLst/>
          </a:prstGeom>
          <a:ln>
            <a:solidFill>
              <a:srgbClr val="AC301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23925" y="948922"/>
            <a:ext cx="8696149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400" b="1" dirty="0"/>
              <a:t>Khosla Ventures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400" b="1" dirty="0"/>
              <a:t>Baruch Future Ventures (Tom Baruch)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400" dirty="0"/>
              <a:t>1955 Capital (US tech scaled in China focus)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400" dirty="0" err="1"/>
              <a:t>Moxley</a:t>
            </a:r>
            <a:r>
              <a:rPr lang="en-US" sz="2400" dirty="0"/>
              <a:t> Holdings (IT and data-enabled hard tech disruption)</a:t>
            </a:r>
          </a:p>
          <a:p>
            <a:pPr marL="457200" indent="-457200">
              <a:buFont typeface="Arial" charset="0"/>
              <a:buChar char="•"/>
            </a:pPr>
            <a:endParaRPr lang="en-US" sz="2400" dirty="0"/>
          </a:p>
          <a:p>
            <a:pPr marL="457200" indent="-457200">
              <a:buFont typeface="Arial" charset="0"/>
              <a:buChar char="•"/>
            </a:pPr>
            <a:r>
              <a:rPr lang="en-US" sz="2400" dirty="0"/>
              <a:t>If you’re going to pitch your company as </a:t>
            </a:r>
            <a:r>
              <a:rPr lang="en-US" sz="2400" b="1" dirty="0"/>
              <a:t>“non-energy” in a “hot space”</a:t>
            </a:r>
            <a:r>
              <a:rPr lang="en-US" sz="2400" dirty="0"/>
              <a:t>, then the list of investors opens up to all relevant VC’s investing in that hot space</a:t>
            </a:r>
            <a:r>
              <a:rPr lang="mr-IN" sz="2400" dirty="0"/>
              <a:t>…</a:t>
            </a:r>
            <a:endParaRPr lang="en-US" sz="2400" dirty="0"/>
          </a:p>
          <a:p>
            <a:pPr marL="914400" lvl="1" indent="-457200">
              <a:buFont typeface="Arial" charset="0"/>
              <a:buChar char="•"/>
            </a:pPr>
            <a:r>
              <a:rPr lang="en-US" sz="2400" dirty="0"/>
              <a:t>Sequoia Capital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2400" dirty="0" err="1"/>
              <a:t>Kleiner</a:t>
            </a:r>
            <a:r>
              <a:rPr lang="en-US" sz="2400" dirty="0"/>
              <a:t> Perkins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2400" dirty="0" err="1"/>
              <a:t>Etc</a:t>
            </a:r>
            <a:r>
              <a:rPr lang="en-US" sz="2400" dirty="0"/>
              <a:t> </a:t>
            </a:r>
            <a:r>
              <a:rPr lang="en-US" sz="2400" dirty="0" err="1"/>
              <a:t>Etc</a:t>
            </a:r>
            <a:r>
              <a:rPr lang="en-US" sz="2400" dirty="0"/>
              <a:t> </a:t>
            </a:r>
            <a:r>
              <a:rPr lang="en-US" sz="2400" dirty="0" err="1"/>
              <a:t>Etc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09948486"/>
      </p:ext>
    </p:extLst>
  </p:cSld>
  <p:clrMapOvr>
    <a:masterClrMapping/>
  </p:clrMapOvr>
  <mc:AlternateContent>
    <mc:Choice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spd="med" p14:dur="700">
        <p:fade/>
      </p:transition>
    </mc:Choice>
    <mc:Fallback>
      <mp:transition xmlns:mp="http://schemas.microsoft.com/office/mac/powerpoint/2008/main" spd="med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-254112"/>
            <a:ext cx="9144000" cy="900977"/>
          </a:xfrm>
        </p:spPr>
        <p:txBody>
          <a:bodyPr/>
          <a:lstStyle/>
          <a:p>
            <a:r>
              <a:rPr lang="en-US" dirty="0"/>
              <a:t>Energy Startup Funding Landscape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E056D-CCBC-C240-90BF-2176CB1B0D0D}" type="slidenum">
              <a:rPr lang="en-US" smtClean="0"/>
              <a:pPr/>
              <a:t>26</a:t>
            </a:fld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0" y="760491"/>
            <a:ext cx="9144000" cy="33933"/>
          </a:xfrm>
          <a:prstGeom prst="line">
            <a:avLst/>
          </a:prstGeom>
          <a:ln>
            <a:solidFill>
              <a:srgbClr val="AC301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152400" y="908050"/>
            <a:ext cx="2313709" cy="139180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Non-Dilutive Funding</a:t>
            </a:r>
          </a:p>
          <a:p>
            <a:pPr algn="ctr"/>
            <a:r>
              <a:rPr lang="en-US" sz="2000" dirty="0"/>
              <a:t>(Gov’t, Non-Profit)</a:t>
            </a:r>
          </a:p>
        </p:txBody>
      </p:sp>
      <p:sp>
        <p:nvSpPr>
          <p:cNvPr id="9" name="Rectangle 8"/>
          <p:cNvSpPr/>
          <p:nvPr/>
        </p:nvSpPr>
        <p:spPr>
          <a:xfrm>
            <a:off x="2147455" y="2065307"/>
            <a:ext cx="2230581" cy="173083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Concessionary Capital</a:t>
            </a:r>
            <a:endParaRPr lang="en-US" sz="2000" dirty="0"/>
          </a:p>
          <a:p>
            <a:pPr algn="ctr"/>
            <a:r>
              <a:rPr lang="en-US" sz="2000" dirty="0"/>
              <a:t>(Dilutive, non-fiduciary, company friendly</a:t>
            </a:r>
          </a:p>
        </p:txBody>
      </p:sp>
      <p:sp>
        <p:nvSpPr>
          <p:cNvPr id="10" name="Rectangle 9"/>
          <p:cNvSpPr/>
          <p:nvPr/>
        </p:nvSpPr>
        <p:spPr>
          <a:xfrm>
            <a:off x="4281054" y="3384277"/>
            <a:ext cx="2535382" cy="168275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Mission-Oriented Capital</a:t>
            </a:r>
          </a:p>
          <a:p>
            <a:pPr algn="ctr"/>
            <a:r>
              <a:rPr lang="en-US" sz="2000" dirty="0"/>
              <a:t>(Dilutive, fiduciary, but not purely financial)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3125" y="2347954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US DOE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611432" y="1706657"/>
            <a:ext cx="1877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PRIME Coalition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281054" y="5155186"/>
            <a:ext cx="13049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BEV,</a:t>
            </a:r>
          </a:p>
          <a:p>
            <a:r>
              <a:rPr lang="en-US" dirty="0"/>
              <a:t>TPG RISE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6718817" y="3902486"/>
            <a:ext cx="2388752" cy="2165804"/>
            <a:chOff x="6718817" y="3902486"/>
            <a:chExt cx="2388752" cy="2165804"/>
          </a:xfrm>
        </p:grpSpPr>
        <p:sp>
          <p:nvSpPr>
            <p:cNvPr id="12" name="Rectangle 11"/>
            <p:cNvSpPr/>
            <p:nvPr/>
          </p:nvSpPr>
          <p:spPr>
            <a:xfrm>
              <a:off x="6718817" y="4617315"/>
              <a:ext cx="2119745" cy="145097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Purely Financial Capital</a:t>
              </a:r>
            </a:p>
            <a:p>
              <a:pPr algn="ctr"/>
              <a:r>
                <a:rPr lang="en-US" sz="2000" dirty="0"/>
                <a:t>(Dilutive, purely fiduciary)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640501" y="3902486"/>
              <a:ext cx="146706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Sequoia,</a:t>
              </a:r>
            </a:p>
            <a:p>
              <a:r>
                <a:rPr lang="en-US" dirty="0"/>
                <a:t>TPG Growth</a:t>
              </a: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4394530" y="893293"/>
            <a:ext cx="4652487" cy="1754458"/>
            <a:chOff x="4394530" y="893293"/>
            <a:chExt cx="4652487" cy="1754458"/>
          </a:xfrm>
        </p:grpSpPr>
        <p:sp>
          <p:nvSpPr>
            <p:cNvPr id="17" name="Rectangle 16"/>
            <p:cNvSpPr/>
            <p:nvPr/>
          </p:nvSpPr>
          <p:spPr>
            <a:xfrm>
              <a:off x="6816436" y="916914"/>
              <a:ext cx="2230581" cy="1730837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Corporate Venture</a:t>
              </a:r>
            </a:p>
            <a:p>
              <a:pPr algn="ctr"/>
              <a:r>
                <a:rPr lang="en-US" sz="2000" dirty="0"/>
                <a:t>(Dilutive, strategic, not purely financial)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4394530" y="893293"/>
              <a:ext cx="250619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Total Energy Ventures,</a:t>
              </a:r>
            </a:p>
            <a:p>
              <a:r>
                <a:rPr lang="en-US" dirty="0"/>
                <a:t>GE Ventures</a:t>
              </a:r>
            </a:p>
          </p:txBody>
        </p:sp>
      </p:grpSp>
      <p:sp>
        <p:nvSpPr>
          <p:cNvPr id="19" name="Oval 18"/>
          <p:cNvSpPr/>
          <p:nvPr/>
        </p:nvSpPr>
        <p:spPr>
          <a:xfrm>
            <a:off x="0" y="3457112"/>
            <a:ext cx="2414873" cy="266476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Incubators/</a:t>
            </a:r>
          </a:p>
          <a:p>
            <a:pPr algn="ctr"/>
            <a:r>
              <a:rPr lang="en-US" dirty="0"/>
              <a:t>Accelerators/</a:t>
            </a:r>
          </a:p>
          <a:p>
            <a:pPr algn="ctr"/>
            <a:r>
              <a:rPr lang="en-US" dirty="0"/>
              <a:t>Biz Plan Competitions</a:t>
            </a: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194106027"/>
      </p:ext>
    </p:extLst>
  </p:cSld>
  <p:clrMapOvr>
    <a:masterClrMapping/>
  </p:clrMapOvr>
  <mc:AlternateContent>
    <mc:Choice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spd="med" p14:dur="700">
        <p:fade/>
      </p:transition>
    </mc:Choice>
    <mc:Fallback>
      <mp:transition xmlns:mp="http://schemas.microsoft.com/office/mac/powerpoint/2008/main" spd="med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10" grpId="0" animBg="1"/>
      <p:bldP spid="7" grpId="0"/>
      <p:bldP spid="13" grpId="0"/>
      <p:bldP spid="14" grpId="0"/>
      <p:bldP spid="19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5800" y="2729625"/>
            <a:ext cx="8229600" cy="566928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/>
              <a:t> Supporting Slides</a:t>
            </a:r>
            <a:br>
              <a:rPr lang="en-US"/>
            </a:br>
            <a:r>
              <a:rPr lang="en-US"/>
              <a:t>- Back Up Material -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24120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3557" y="7394"/>
            <a:ext cx="9144000" cy="900977"/>
          </a:xfrm>
        </p:spPr>
        <p:txBody>
          <a:bodyPr/>
          <a:lstStyle/>
          <a:p>
            <a:r>
              <a:rPr lang="en-US" dirty="0"/>
              <a:t>ARPA-E: ~$300M/year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E056D-CCBC-C240-90BF-2176CB1B0D0D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5" name="Content Placeholder 1"/>
          <p:cNvSpPr>
            <a:spLocks noGrp="1"/>
          </p:cNvSpPr>
          <p:nvPr>
            <p:ph idx="1"/>
          </p:nvPr>
        </p:nvSpPr>
        <p:spPr>
          <a:xfrm>
            <a:off x="106684" y="1137491"/>
            <a:ext cx="9527602" cy="4919441"/>
          </a:xfrm>
        </p:spPr>
        <p:txBody>
          <a:bodyPr>
            <a:normAutofit/>
          </a:bodyPr>
          <a:lstStyle/>
          <a:p>
            <a:pPr lvl="1" indent="-342900">
              <a:buFont typeface="Arial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ARPA-E: high-risk, high-reward R&amp;D</a:t>
            </a:r>
          </a:p>
          <a:p>
            <a:pPr lvl="1" indent="-342900">
              <a:buFont typeface="Arial" charset="0"/>
              <a:buChar char="•"/>
            </a:pPr>
            <a:endParaRPr lang="en-US" sz="2400" dirty="0">
              <a:solidFill>
                <a:schemeClr val="tx1"/>
              </a:solidFill>
            </a:endParaRPr>
          </a:p>
          <a:p>
            <a:pPr lvl="1" indent="-342900">
              <a:buFont typeface="Arial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Seedlings of $100’sK to $5M, 1-3 year awards</a:t>
            </a:r>
          </a:p>
          <a:p>
            <a:pPr lvl="1" indent="-342900">
              <a:buFont typeface="Arial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Bring in high-talent private sector Program Directors for 3 year terms</a:t>
            </a:r>
          </a:p>
          <a:p>
            <a:pPr lvl="1" indent="-342900">
              <a:buFont typeface="Arial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Funding programs determined by Program Directors</a:t>
            </a:r>
          </a:p>
          <a:p>
            <a:pPr lvl="1" indent="-342900">
              <a:buFont typeface="Arial" charset="0"/>
              <a:buChar char="•"/>
            </a:pPr>
            <a:endParaRPr lang="en-US" sz="2400" dirty="0">
              <a:solidFill>
                <a:schemeClr val="tx1"/>
              </a:solidFill>
            </a:endParaRPr>
          </a:p>
          <a:p>
            <a:pPr lvl="1" indent="-342900">
              <a:buFont typeface="Arial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Looking for “game-changers”</a:t>
            </a:r>
          </a:p>
          <a:p>
            <a:pPr lvl="1" indent="-342900">
              <a:buFont typeface="Arial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Very hands-on project management, Go-No Go Milestones</a:t>
            </a:r>
          </a:p>
          <a:p>
            <a:pPr lvl="1" indent="-342900">
              <a:buFont typeface="Arial" charset="0"/>
              <a:buChar char="•"/>
            </a:pPr>
            <a:endParaRPr lang="en-US" sz="2400" dirty="0">
              <a:solidFill>
                <a:schemeClr val="tx1"/>
              </a:solidFill>
            </a:endParaRPr>
          </a:p>
          <a:p>
            <a:pPr lvl="1" indent="-342900">
              <a:buFont typeface="Arial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Concept Paper (6-8 pages), then Full Application (involved)</a:t>
            </a:r>
            <a:endParaRPr lang="en-US" sz="2200" dirty="0">
              <a:solidFill>
                <a:schemeClr val="tx1"/>
              </a:solidFill>
            </a:endParaRPr>
          </a:p>
          <a:p>
            <a:pPr lvl="2" indent="-342900">
              <a:buFont typeface="Arial" charset="0"/>
              <a:buChar char="•"/>
            </a:pPr>
            <a:endParaRPr lang="en-US" sz="2400" dirty="0">
              <a:solidFill>
                <a:schemeClr val="tx1"/>
              </a:solidFill>
            </a:endParaRPr>
          </a:p>
          <a:p>
            <a:pPr marL="798513" lvl="3" indent="0">
              <a:buNone/>
            </a:pP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535518046"/>
      </p:ext>
    </p:extLst>
  </p:cSld>
  <p:clrMapOvr>
    <a:masterClrMapping/>
  </p:clrMapOvr>
  <mc:AlternateContent>
    <mc:Choice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spd="med" p14:dur="700">
        <p:fade/>
      </p:transition>
    </mc:Choice>
    <mc:Fallback>
      <mp:transition xmlns:mp="http://schemas.microsoft.com/office/mac/powerpoint/2008/main" spd="med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440" y="4223145"/>
            <a:ext cx="8229600" cy="566928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 “Non-Dilutive Funding:</a:t>
            </a:r>
            <a:br>
              <a:rPr lang="en-US" dirty="0"/>
            </a:br>
            <a:r>
              <a:rPr lang="en-US" dirty="0"/>
              <a:t>Grants”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2183627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3557" y="7394"/>
            <a:ext cx="9144000" cy="900977"/>
          </a:xfrm>
        </p:spPr>
        <p:txBody>
          <a:bodyPr/>
          <a:lstStyle/>
          <a:p>
            <a:r>
              <a:rPr lang="en-US" dirty="0"/>
              <a:t>ARPA-E </a:t>
            </a:r>
            <a:r>
              <a:rPr lang="mr-IN" dirty="0"/>
              <a:t>–</a:t>
            </a:r>
            <a:r>
              <a:rPr lang="en-US" dirty="0"/>
              <a:t> Strategic Guidance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E056D-CCBC-C240-90BF-2176CB1B0D0D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5" name="Content Placeholder 1"/>
          <p:cNvSpPr>
            <a:spLocks noGrp="1"/>
          </p:cNvSpPr>
          <p:nvPr>
            <p:ph idx="1"/>
          </p:nvPr>
        </p:nvSpPr>
        <p:spPr>
          <a:xfrm>
            <a:off x="106684" y="1553126"/>
            <a:ext cx="8731878" cy="4919441"/>
          </a:xfrm>
        </p:spPr>
        <p:txBody>
          <a:bodyPr>
            <a:normAutofit/>
          </a:bodyPr>
          <a:lstStyle/>
          <a:p>
            <a:pPr lvl="1" indent="-342900">
              <a:buFont typeface="Arial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Get in early &amp; often with relevant new Program Directors</a:t>
            </a:r>
          </a:p>
          <a:p>
            <a:pPr lvl="2" indent="-342900">
              <a:buFont typeface="Arial" charset="0"/>
              <a:buChar char="•"/>
            </a:pPr>
            <a:r>
              <a:rPr lang="en-US" sz="2200" dirty="0">
                <a:solidFill>
                  <a:schemeClr val="tx1"/>
                </a:solidFill>
              </a:rPr>
              <a:t>You may be able to guide their program focus</a:t>
            </a:r>
          </a:p>
          <a:p>
            <a:pPr indent="-342900">
              <a:buFont typeface="Arial" charset="0"/>
              <a:buChar char="•"/>
            </a:pPr>
            <a:r>
              <a:rPr lang="en-US" sz="2400" dirty="0"/>
              <a:t>Focus on both Program Directors &amp; Fellows and “SETA’s”</a:t>
            </a:r>
          </a:p>
          <a:p>
            <a:pPr indent="-342900">
              <a:buFont typeface="Arial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Think BIG, Go BIG ($)</a:t>
            </a:r>
          </a:p>
          <a:p>
            <a:pPr indent="-342900">
              <a:buFont typeface="Arial" charset="0"/>
              <a:buChar char="•"/>
            </a:pPr>
            <a:r>
              <a:rPr lang="en-US" sz="2400" dirty="0"/>
              <a:t>Invest in good graphics/formatting</a:t>
            </a:r>
          </a:p>
          <a:p>
            <a:pPr indent="-342900">
              <a:buFont typeface="Arial" charset="0"/>
              <a:buChar char="•"/>
            </a:pPr>
            <a:r>
              <a:rPr lang="en-US" sz="2400" dirty="0"/>
              <a:t>Differentiate from state of the art, articulate value proposition</a:t>
            </a:r>
          </a:p>
          <a:p>
            <a:pPr indent="-342900">
              <a:buFont typeface="Arial" charset="0"/>
              <a:buChar char="•"/>
            </a:pPr>
            <a:r>
              <a:rPr lang="en-US" sz="2400" dirty="0"/>
              <a:t>Build the “Dream Team” of partners</a:t>
            </a:r>
          </a:p>
          <a:p>
            <a:pPr indent="-342900">
              <a:buFont typeface="Arial" charset="0"/>
              <a:buChar char="•"/>
            </a:pPr>
            <a:r>
              <a:rPr lang="en-US" sz="2400" dirty="0"/>
              <a:t>Show real data</a:t>
            </a:r>
          </a:p>
          <a:p>
            <a:pPr indent="-342900">
              <a:buFont typeface="Arial" charset="0"/>
              <a:buChar char="•"/>
            </a:pPr>
            <a:r>
              <a:rPr lang="en-US" sz="2400" dirty="0"/>
              <a:t>ARPA-E </a:t>
            </a:r>
            <a:r>
              <a:rPr lang="mr-IN" sz="2400" dirty="0"/>
              <a:t>–</a:t>
            </a:r>
            <a:r>
              <a:rPr lang="en-US" sz="2400" dirty="0"/>
              <a:t> fast way in: IDEAS Program (small starter grants, non-competitive)</a:t>
            </a:r>
          </a:p>
          <a:p>
            <a:pPr indent="-342900">
              <a:buFont typeface="Arial" charset="0"/>
              <a:buChar char="•"/>
            </a:pPr>
            <a:endParaRPr lang="en-US" sz="2400" dirty="0"/>
          </a:p>
          <a:p>
            <a:pPr indent="-342900">
              <a:buFont typeface="Arial" charset="0"/>
              <a:buChar char="•"/>
            </a:pPr>
            <a:endParaRPr 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47834545"/>
      </p:ext>
    </p:extLst>
  </p:cSld>
  <p:clrMapOvr>
    <a:masterClrMapping/>
  </p:clrMapOvr>
  <mc:AlternateContent>
    <mc:Choice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spd="med" p14:dur="700">
        <p:fade/>
      </p:transition>
    </mc:Choice>
    <mc:Fallback>
      <mp:transition xmlns:mp="http://schemas.microsoft.com/office/mac/powerpoint/2008/main" spd="med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EERE Structure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0D4F70A-A669-3540-8175-CEEA6DC5730E}" type="slidenum">
              <a:rPr lang="en-US" smtClean="0">
                <a:solidFill>
                  <a:srgbClr val="000000">
                    <a:tint val="75000"/>
                  </a:srgbClr>
                </a:solidFill>
                <a:latin typeface="Arial"/>
              </a:rPr>
              <a:pPr/>
              <a:t>30</a:t>
            </a:fld>
            <a:endParaRPr lang="en-US" dirty="0">
              <a:solidFill>
                <a:srgbClr val="000000">
                  <a:tint val="75000"/>
                </a:srgbClr>
              </a:solidFill>
              <a:latin typeface="Arial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775362" y="933744"/>
            <a:ext cx="12330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Assistant Secretary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10121" y="1720520"/>
            <a:ext cx="21638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Deputy Assistant Sec for Transportation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242811" y="1864689"/>
            <a:ext cx="2595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Deputy Assistant Sec for Energy Efficiency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447145" y="1607328"/>
            <a:ext cx="25167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Deputy Assistant Sec for Renewable Power/Grid</a:t>
            </a:r>
          </a:p>
        </p:txBody>
      </p:sp>
      <p:sp>
        <p:nvSpPr>
          <p:cNvPr id="10" name="Rectangle 9"/>
          <p:cNvSpPr/>
          <p:nvPr/>
        </p:nvSpPr>
        <p:spPr>
          <a:xfrm>
            <a:off x="510121" y="2854824"/>
            <a:ext cx="2078182" cy="54424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Vehicles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10121" y="3595463"/>
            <a:ext cx="2078182" cy="54424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Biofuels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537830" y="4286873"/>
            <a:ext cx="2078182" cy="54424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Fuel Cells/H2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444723" y="2866335"/>
            <a:ext cx="2078182" cy="54424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Buildings</a:t>
            </a:r>
          </a:p>
        </p:txBody>
      </p:sp>
      <p:sp>
        <p:nvSpPr>
          <p:cNvPr id="14" name="Rectangle 13"/>
          <p:cNvSpPr/>
          <p:nvPr/>
        </p:nvSpPr>
        <p:spPr>
          <a:xfrm>
            <a:off x="3444723" y="3606974"/>
            <a:ext cx="2078182" cy="54424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Advanced </a:t>
            </a:r>
            <a:r>
              <a:rPr lang="en-US" dirty="0" err="1"/>
              <a:t>Mfg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6666426" y="2753453"/>
            <a:ext cx="2078182" cy="54424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Solar</a:t>
            </a:r>
          </a:p>
        </p:txBody>
      </p:sp>
      <p:sp>
        <p:nvSpPr>
          <p:cNvPr id="17" name="Rectangle 16"/>
          <p:cNvSpPr/>
          <p:nvPr/>
        </p:nvSpPr>
        <p:spPr>
          <a:xfrm>
            <a:off x="6666426" y="3464418"/>
            <a:ext cx="2078182" cy="54424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Wind</a:t>
            </a:r>
          </a:p>
        </p:txBody>
      </p:sp>
      <p:sp>
        <p:nvSpPr>
          <p:cNvPr id="18" name="Rectangle 17"/>
          <p:cNvSpPr/>
          <p:nvPr/>
        </p:nvSpPr>
        <p:spPr>
          <a:xfrm>
            <a:off x="6694135" y="4141973"/>
            <a:ext cx="2078182" cy="54424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Hydro</a:t>
            </a:r>
          </a:p>
        </p:txBody>
      </p:sp>
      <p:sp>
        <p:nvSpPr>
          <p:cNvPr id="21" name="Rectangle 20"/>
          <p:cNvSpPr/>
          <p:nvPr/>
        </p:nvSpPr>
        <p:spPr>
          <a:xfrm>
            <a:off x="6680281" y="4811334"/>
            <a:ext cx="2078182" cy="54424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Geothermal</a:t>
            </a:r>
          </a:p>
        </p:txBody>
      </p:sp>
      <p:sp>
        <p:nvSpPr>
          <p:cNvPr id="22" name="Rectangle 21"/>
          <p:cNvSpPr/>
          <p:nvPr/>
        </p:nvSpPr>
        <p:spPr>
          <a:xfrm>
            <a:off x="6694135" y="5480961"/>
            <a:ext cx="2078182" cy="54424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Ocean</a:t>
            </a: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4797979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3557" y="7394"/>
            <a:ext cx="9144000" cy="900977"/>
          </a:xfrm>
        </p:spPr>
        <p:txBody>
          <a:bodyPr/>
          <a:lstStyle/>
          <a:p>
            <a:r>
              <a:rPr lang="en-US" dirty="0"/>
              <a:t>EERE: ~$2B/year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E056D-CCBC-C240-90BF-2176CB1B0D0D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5" name="Content Placeholder 1"/>
          <p:cNvSpPr>
            <a:spLocks noGrp="1"/>
          </p:cNvSpPr>
          <p:nvPr>
            <p:ph idx="1"/>
          </p:nvPr>
        </p:nvSpPr>
        <p:spPr>
          <a:xfrm>
            <a:off x="106684" y="1137491"/>
            <a:ext cx="9527602" cy="4919441"/>
          </a:xfrm>
        </p:spPr>
        <p:txBody>
          <a:bodyPr>
            <a:normAutofit/>
          </a:bodyPr>
          <a:lstStyle/>
          <a:p>
            <a:pPr lvl="1" indent="-342900">
              <a:buFont typeface="Arial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EERE: Roadmap-based RD&amp;D focus, clear long-term goals</a:t>
            </a:r>
          </a:p>
          <a:p>
            <a:pPr lvl="1" indent="-342900">
              <a:buFont typeface="Arial" charset="0"/>
              <a:buChar char="•"/>
            </a:pPr>
            <a:endParaRPr lang="en-US" sz="2400" dirty="0">
              <a:solidFill>
                <a:schemeClr val="tx1"/>
              </a:solidFill>
            </a:endParaRPr>
          </a:p>
          <a:p>
            <a:pPr lvl="1" indent="-342900">
              <a:buFont typeface="Arial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Sustainable Transportation (vehicles, fuels)</a:t>
            </a:r>
          </a:p>
          <a:p>
            <a:pPr lvl="1" indent="-342900">
              <a:buFont typeface="Arial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Renewable Power (solar, wind, geo, water)</a:t>
            </a:r>
          </a:p>
          <a:p>
            <a:pPr lvl="1" indent="-342900">
              <a:buFont typeface="Arial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Energy Efficiency &amp; Advanced </a:t>
            </a:r>
            <a:r>
              <a:rPr lang="en-US" sz="2400" dirty="0" err="1">
                <a:solidFill>
                  <a:schemeClr val="tx1"/>
                </a:solidFill>
              </a:rPr>
              <a:t>Mfg</a:t>
            </a:r>
            <a:r>
              <a:rPr lang="en-US" sz="2400" dirty="0">
                <a:solidFill>
                  <a:schemeClr val="tx1"/>
                </a:solidFill>
              </a:rPr>
              <a:t> (buildings, advanced </a:t>
            </a:r>
            <a:r>
              <a:rPr lang="en-US" sz="2400" dirty="0" err="1">
                <a:solidFill>
                  <a:schemeClr val="tx1"/>
                </a:solidFill>
              </a:rPr>
              <a:t>mfg</a:t>
            </a:r>
            <a:r>
              <a:rPr lang="en-US" sz="2400" dirty="0">
                <a:solidFill>
                  <a:schemeClr val="tx1"/>
                </a:solidFill>
              </a:rPr>
              <a:t>)</a:t>
            </a:r>
          </a:p>
          <a:p>
            <a:pPr lvl="1" indent="-342900">
              <a:buFont typeface="Arial" charset="0"/>
              <a:buChar char="•"/>
            </a:pPr>
            <a:endParaRPr lang="en-US" sz="2400" dirty="0">
              <a:solidFill>
                <a:schemeClr val="tx1"/>
              </a:solidFill>
            </a:endParaRPr>
          </a:p>
          <a:p>
            <a:pPr lvl="1" indent="-342900">
              <a:buFont typeface="Arial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Higher-Risk R&amp;D</a:t>
            </a:r>
          </a:p>
          <a:p>
            <a:pPr lvl="1" indent="-342900">
              <a:buFont typeface="Arial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Incremental R&amp;D</a:t>
            </a:r>
          </a:p>
          <a:p>
            <a:pPr lvl="1" indent="-342900">
              <a:buFont typeface="Arial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Pilots and Demonstrations</a:t>
            </a:r>
          </a:p>
          <a:p>
            <a:pPr lvl="1" indent="-342900">
              <a:buFont typeface="Arial" charset="0"/>
              <a:buChar char="•"/>
            </a:pPr>
            <a:endParaRPr lang="en-US" sz="2400" dirty="0">
              <a:solidFill>
                <a:schemeClr val="tx1"/>
              </a:solidFill>
            </a:endParaRPr>
          </a:p>
          <a:p>
            <a:pPr lvl="1" indent="-342900">
              <a:buFont typeface="Arial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50% of money invested into National Labs</a:t>
            </a:r>
            <a:endParaRPr lang="en-US" sz="2200" dirty="0">
              <a:solidFill>
                <a:schemeClr val="tx1"/>
              </a:solidFill>
            </a:endParaRPr>
          </a:p>
          <a:p>
            <a:pPr lvl="2" indent="-342900">
              <a:buFont typeface="Arial" charset="0"/>
              <a:buChar char="•"/>
            </a:pPr>
            <a:endParaRPr lang="en-US" sz="2400" dirty="0">
              <a:solidFill>
                <a:schemeClr val="tx1"/>
              </a:solidFill>
            </a:endParaRPr>
          </a:p>
          <a:p>
            <a:pPr marL="798513" lvl="3" indent="0">
              <a:buNone/>
            </a:pP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956248234"/>
      </p:ext>
    </p:extLst>
  </p:cSld>
  <p:clrMapOvr>
    <a:masterClrMapping/>
  </p:clrMapOvr>
  <mc:AlternateContent>
    <mc:Choice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spd="med" p14:dur="700">
        <p:fade/>
      </p:transition>
    </mc:Choice>
    <mc:Fallback>
      <mp:transition xmlns:mp="http://schemas.microsoft.com/office/mac/powerpoint/2008/main" spd="med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3557" y="7394"/>
            <a:ext cx="9144000" cy="900977"/>
          </a:xfrm>
        </p:spPr>
        <p:txBody>
          <a:bodyPr/>
          <a:lstStyle/>
          <a:p>
            <a:r>
              <a:rPr lang="en-US" dirty="0"/>
              <a:t>EERE: Strategic Guidance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E056D-CCBC-C240-90BF-2176CB1B0D0D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5" name="Content Placeholder 1"/>
          <p:cNvSpPr>
            <a:spLocks noGrp="1"/>
          </p:cNvSpPr>
          <p:nvPr>
            <p:ph idx="1"/>
          </p:nvPr>
        </p:nvSpPr>
        <p:spPr>
          <a:xfrm>
            <a:off x="-168244" y="1054364"/>
            <a:ext cx="9527602" cy="4919441"/>
          </a:xfrm>
        </p:spPr>
        <p:txBody>
          <a:bodyPr>
            <a:normAutofit lnSpcReduction="10000"/>
          </a:bodyPr>
          <a:lstStyle/>
          <a:p>
            <a:pPr lvl="2" indent="-342900">
              <a:buFont typeface="Arial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Relationships REALLY matter.</a:t>
            </a:r>
          </a:p>
          <a:p>
            <a:pPr lvl="2" indent="-342900">
              <a:buFont typeface="Arial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To plant seeds for BIG NEW DIRECTIONS, start at the top</a:t>
            </a:r>
          </a:p>
          <a:p>
            <a:pPr lvl="3" indent="-342900">
              <a:buFont typeface="Arial" charset="0"/>
              <a:buChar char="•"/>
            </a:pPr>
            <a:r>
              <a:rPr lang="en-US" sz="2200" dirty="0">
                <a:solidFill>
                  <a:schemeClr val="tx1"/>
                </a:solidFill>
              </a:rPr>
              <a:t>Assistant Secretary</a:t>
            </a:r>
          </a:p>
          <a:p>
            <a:pPr lvl="3" indent="-342900">
              <a:buFont typeface="Arial" charset="0"/>
              <a:buChar char="•"/>
            </a:pPr>
            <a:r>
              <a:rPr lang="en-US" sz="2200" dirty="0">
                <a:solidFill>
                  <a:schemeClr val="tx1"/>
                </a:solidFill>
              </a:rPr>
              <a:t>Deputy Assistant Secretary (e.g. “Renewable Power)</a:t>
            </a:r>
          </a:p>
          <a:p>
            <a:pPr lvl="2" indent="-342900">
              <a:buFont typeface="Arial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For PROJECT SUPPORT, focus on line-level</a:t>
            </a:r>
          </a:p>
          <a:p>
            <a:pPr lvl="3" indent="-342900">
              <a:buFont typeface="Arial" charset="0"/>
              <a:buChar char="•"/>
            </a:pPr>
            <a:r>
              <a:rPr lang="en-US" sz="2200" dirty="0">
                <a:solidFill>
                  <a:schemeClr val="tx1"/>
                </a:solidFill>
              </a:rPr>
              <a:t>Office Director (e.g. Solar)</a:t>
            </a:r>
          </a:p>
          <a:p>
            <a:pPr lvl="3" indent="-342900">
              <a:buFont typeface="Arial" charset="0"/>
              <a:buChar char="•"/>
            </a:pPr>
            <a:r>
              <a:rPr lang="en-US" sz="2200" dirty="0">
                <a:solidFill>
                  <a:schemeClr val="tx1"/>
                </a:solidFill>
              </a:rPr>
              <a:t>Program Manager (e.g. PV)</a:t>
            </a:r>
          </a:p>
          <a:p>
            <a:pPr lvl="3" indent="-342900">
              <a:buFont typeface="Arial" charset="0"/>
              <a:buChar char="•"/>
            </a:pPr>
            <a:r>
              <a:rPr lang="en-US" sz="2200" dirty="0">
                <a:solidFill>
                  <a:schemeClr val="tx1"/>
                </a:solidFill>
              </a:rPr>
              <a:t>Other Staff</a:t>
            </a:r>
          </a:p>
          <a:p>
            <a:pPr lvl="2" indent="-342900">
              <a:buFont typeface="Arial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Build strong relationships with National Lab researchers</a:t>
            </a:r>
          </a:p>
          <a:p>
            <a:pPr lvl="2" indent="-342900">
              <a:buFont typeface="Arial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Workshops, Workshops, Workshops</a:t>
            </a:r>
            <a:r>
              <a:rPr lang="mr-IN" sz="2400" dirty="0">
                <a:solidFill>
                  <a:schemeClr val="tx1"/>
                </a:solidFill>
              </a:rPr>
              <a:t>…</a:t>
            </a:r>
            <a:r>
              <a:rPr lang="en-US" sz="2400" dirty="0">
                <a:solidFill>
                  <a:schemeClr val="tx1"/>
                </a:solidFill>
              </a:rPr>
              <a:t> Annual Merit Reviews</a:t>
            </a:r>
          </a:p>
          <a:p>
            <a:pPr lvl="2" indent="-342900">
              <a:buFont typeface="Arial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Read public EERE Budget Documents for future directions</a:t>
            </a:r>
          </a:p>
          <a:p>
            <a:pPr lvl="2" indent="-342900">
              <a:buFont typeface="Arial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EERE Backdoor = National Labs (i.e. direct funded CRADA’s)</a:t>
            </a:r>
          </a:p>
          <a:p>
            <a:pPr lvl="3" indent="-342900">
              <a:buFont typeface="Arial" charset="0"/>
              <a:buChar char="•"/>
            </a:pPr>
            <a:endParaRPr lang="en-US" sz="2200" dirty="0">
              <a:solidFill>
                <a:schemeClr val="tx1"/>
              </a:solidFill>
            </a:endParaRPr>
          </a:p>
          <a:p>
            <a:pPr lvl="1" indent="-342900">
              <a:buFont typeface="Arial" charset="0"/>
              <a:buChar char="•"/>
            </a:pPr>
            <a:endParaRPr lang="en-US" sz="2600" dirty="0">
              <a:solidFill>
                <a:schemeClr val="tx1"/>
              </a:solidFill>
            </a:endParaRPr>
          </a:p>
          <a:p>
            <a:pPr marL="798513" lvl="3" indent="0">
              <a:buNone/>
            </a:pP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043938337"/>
      </p:ext>
    </p:extLst>
  </p:cSld>
  <p:clrMapOvr>
    <a:masterClrMapping/>
  </p:clrMapOvr>
  <mc:AlternateContent>
    <mc:Choice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spd="med" p14:dur="700">
        <p:fade/>
      </p:transition>
    </mc:Choice>
    <mc:Fallback>
      <mp:transition xmlns:mp="http://schemas.microsoft.com/office/mac/powerpoint/2008/main" spd="med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3557" y="7394"/>
            <a:ext cx="9144000" cy="900977"/>
          </a:xfrm>
        </p:spPr>
        <p:txBody>
          <a:bodyPr/>
          <a:lstStyle/>
          <a:p>
            <a:r>
              <a:rPr lang="en-US" dirty="0"/>
              <a:t>OE: ~$200/year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E056D-CCBC-C240-90BF-2176CB1B0D0D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5" name="Content Placeholder 1"/>
          <p:cNvSpPr>
            <a:spLocks noGrp="1"/>
          </p:cNvSpPr>
          <p:nvPr>
            <p:ph idx="1"/>
          </p:nvPr>
        </p:nvSpPr>
        <p:spPr>
          <a:xfrm>
            <a:off x="9699" y="1137491"/>
            <a:ext cx="9527602" cy="4919441"/>
          </a:xfrm>
        </p:spPr>
        <p:txBody>
          <a:bodyPr>
            <a:normAutofit/>
          </a:bodyPr>
          <a:lstStyle/>
          <a:p>
            <a:pPr lvl="1" indent="-342900">
              <a:buFont typeface="Arial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OE: Roadmap-based RD&amp;D focus, long-term goals</a:t>
            </a:r>
          </a:p>
          <a:p>
            <a:pPr lvl="1" indent="-342900">
              <a:buFont typeface="Arial" charset="0"/>
              <a:buChar char="•"/>
            </a:pPr>
            <a:endParaRPr lang="en-US" sz="2400" dirty="0">
              <a:solidFill>
                <a:schemeClr val="tx1"/>
              </a:solidFill>
            </a:endParaRPr>
          </a:p>
          <a:p>
            <a:pPr lvl="1" indent="-342900">
              <a:buFont typeface="Arial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Incremental Innovation, Demos</a:t>
            </a:r>
          </a:p>
          <a:p>
            <a:pPr lvl="1" indent="-342900">
              <a:buFont typeface="Arial" charset="0"/>
              <a:buChar char="•"/>
            </a:pPr>
            <a:endParaRPr lang="en-US" sz="2400" dirty="0">
              <a:solidFill>
                <a:schemeClr val="tx1"/>
              </a:solidFill>
            </a:endParaRPr>
          </a:p>
          <a:p>
            <a:pPr lvl="1" indent="-342900">
              <a:buFont typeface="Arial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Grid Hardware, Software, Tools, Cyber</a:t>
            </a:r>
          </a:p>
          <a:p>
            <a:pPr lvl="1" indent="-342900">
              <a:buFont typeface="Arial" charset="0"/>
              <a:buChar char="•"/>
            </a:pPr>
            <a:endParaRPr lang="en-US" sz="2400" dirty="0">
              <a:solidFill>
                <a:schemeClr val="tx1"/>
              </a:solidFill>
            </a:endParaRPr>
          </a:p>
          <a:p>
            <a:pPr lvl="1" indent="-342900">
              <a:buFont typeface="Arial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Energy Storage: $20M/year</a:t>
            </a:r>
            <a:r>
              <a:rPr lang="mr-IN" dirty="0">
                <a:solidFill>
                  <a:schemeClr val="tx1"/>
                </a:solidFill>
              </a:rPr>
              <a:t>…</a:t>
            </a:r>
            <a:endParaRPr lang="en-US" dirty="0">
              <a:solidFill>
                <a:schemeClr val="tx1"/>
              </a:solidFill>
            </a:endParaRPr>
          </a:p>
          <a:p>
            <a:pPr lvl="2" indent="-342900">
              <a:buFont typeface="Arial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indent="-342900">
              <a:buFont typeface="Arial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Staff and National Lab relationships ESPECIALLY IMPORTANT</a:t>
            </a:r>
          </a:p>
          <a:p>
            <a:pPr lvl="1" indent="-342900">
              <a:buFont typeface="Arial" charset="0"/>
              <a:buChar char="•"/>
            </a:pPr>
            <a:endParaRPr lang="en-US" sz="2200" dirty="0">
              <a:solidFill>
                <a:schemeClr val="tx1"/>
              </a:solidFill>
            </a:endParaRPr>
          </a:p>
          <a:p>
            <a:pPr lvl="2" indent="-342900">
              <a:buFont typeface="Arial" charset="0"/>
              <a:buChar char="•"/>
            </a:pPr>
            <a:endParaRPr lang="en-US" sz="2400" dirty="0">
              <a:solidFill>
                <a:schemeClr val="tx1"/>
              </a:solidFill>
            </a:endParaRPr>
          </a:p>
          <a:p>
            <a:pPr marL="798513" lvl="3" indent="0">
              <a:buNone/>
            </a:pP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323212547"/>
      </p:ext>
    </p:extLst>
  </p:cSld>
  <p:clrMapOvr>
    <a:masterClrMapping/>
  </p:clrMapOvr>
  <mc:AlternateContent>
    <mc:Choice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spd="med" p14:dur="700">
        <p:fade/>
      </p:transition>
    </mc:Choice>
    <mc:Fallback>
      <mp:transition xmlns:mp="http://schemas.microsoft.com/office/mac/powerpoint/2008/main" spd="med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3557" y="7394"/>
            <a:ext cx="9144000" cy="900977"/>
          </a:xfrm>
        </p:spPr>
        <p:txBody>
          <a:bodyPr/>
          <a:lstStyle/>
          <a:p>
            <a:r>
              <a:rPr lang="en-US" dirty="0"/>
              <a:t>To contact people: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E056D-CCBC-C240-90BF-2176CB1B0D0D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5" name="Content Placeholder 1"/>
          <p:cNvSpPr>
            <a:spLocks noGrp="1"/>
          </p:cNvSpPr>
          <p:nvPr>
            <p:ph idx="1"/>
          </p:nvPr>
        </p:nvSpPr>
        <p:spPr>
          <a:xfrm>
            <a:off x="9699" y="1137491"/>
            <a:ext cx="9527602" cy="4919441"/>
          </a:xfrm>
        </p:spPr>
        <p:txBody>
          <a:bodyPr>
            <a:normAutofit/>
          </a:bodyPr>
          <a:lstStyle/>
          <a:p>
            <a:pPr lvl="1" indent="-342900">
              <a:buFont typeface="Arial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DOE emails are: </a:t>
            </a:r>
            <a:r>
              <a:rPr lang="en-US" sz="2400" dirty="0">
                <a:solidFill>
                  <a:schemeClr val="tx1"/>
                </a:solidFill>
                <a:hlinkClick r:id="rId2"/>
              </a:rPr>
              <a:t>first.last@hq.doe.gov</a:t>
            </a:r>
            <a:endParaRPr lang="en-US" sz="2400" dirty="0">
              <a:solidFill>
                <a:schemeClr val="tx1"/>
              </a:solidFill>
            </a:endParaRPr>
          </a:p>
          <a:p>
            <a:pPr lvl="1" indent="-342900">
              <a:buFont typeface="Arial" charset="0"/>
              <a:buChar char="•"/>
            </a:pPr>
            <a:endParaRPr lang="en-US" sz="1000" dirty="0">
              <a:solidFill>
                <a:schemeClr val="tx1"/>
              </a:solidFill>
            </a:endParaRPr>
          </a:p>
          <a:p>
            <a:pPr lvl="2" indent="-342900">
              <a:buFont typeface="Arial" charset="0"/>
              <a:buChar char="•"/>
            </a:pPr>
            <a:endParaRPr lang="en-US" sz="2200" dirty="0">
              <a:solidFill>
                <a:schemeClr val="tx1"/>
              </a:solidFill>
            </a:endParaRPr>
          </a:p>
          <a:p>
            <a:pPr lvl="1" indent="-342900">
              <a:buFont typeface="Arial" charset="0"/>
              <a:buChar char="•"/>
            </a:pPr>
            <a:endParaRPr lang="en-US" sz="2200" dirty="0">
              <a:solidFill>
                <a:schemeClr val="tx1"/>
              </a:solidFill>
            </a:endParaRPr>
          </a:p>
          <a:p>
            <a:pPr lvl="2" indent="-342900">
              <a:buFont typeface="Arial" charset="0"/>
              <a:buChar char="•"/>
            </a:pPr>
            <a:endParaRPr lang="en-US" sz="2400" dirty="0">
              <a:solidFill>
                <a:schemeClr val="tx1"/>
              </a:solidFill>
            </a:endParaRPr>
          </a:p>
          <a:p>
            <a:pPr marL="798513" lvl="3" indent="0">
              <a:buNone/>
            </a:pP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040112744"/>
      </p:ext>
    </p:extLst>
  </p:cSld>
  <p:clrMapOvr>
    <a:masterClrMapping/>
  </p:clrMapOvr>
  <mc:AlternateContent>
    <mc:Choice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spd="med" p14:dur="700">
        <p:fade/>
      </p:transition>
    </mc:Choice>
    <mc:Fallback>
      <mp:transition xmlns:mp="http://schemas.microsoft.com/office/mac/powerpoint/2008/main" spd="med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84909" y="1072647"/>
            <a:ext cx="9143999" cy="4919441"/>
          </a:xfrm>
        </p:spPr>
        <p:txBody>
          <a:bodyPr>
            <a:normAutofit fontScale="92500" lnSpcReduction="20000"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400" dirty="0"/>
              <a:t>Processing, characterization, testing equipment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/>
              <a:t>Expertise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/>
              <a:t>Modeling/simulation tools; cost modeling</a:t>
            </a:r>
          </a:p>
          <a:p>
            <a:pPr marL="342900" indent="-342900">
              <a:buFont typeface="Arial" charset="0"/>
              <a:buChar char="•"/>
            </a:pPr>
            <a:endParaRPr lang="en-US" sz="2400" dirty="0"/>
          </a:p>
          <a:p>
            <a:pPr marL="342900" indent="-342900">
              <a:buFont typeface="Arial" charset="0"/>
              <a:buChar char="•"/>
            </a:pPr>
            <a:r>
              <a:rPr lang="en-US" sz="2400" dirty="0"/>
              <a:t>Partnerships for competitive funding (FOA’s)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/>
              <a:t>”CRADA’s”: DOE funds Lab to work with you</a:t>
            </a:r>
          </a:p>
          <a:p>
            <a:pPr marL="685800" lvl="1" indent="-342900">
              <a:buFont typeface="Arial" charset="0"/>
              <a:buChar char="•"/>
            </a:pPr>
            <a:r>
              <a:rPr lang="en-US" sz="2400" dirty="0"/>
              <a:t>e.g. Energy Materials Network (EMN)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/>
              <a:t>NREL </a:t>
            </a:r>
            <a:r>
              <a:rPr lang="mr-IN" sz="2400" dirty="0"/>
              <a:t>–</a:t>
            </a:r>
            <a:r>
              <a:rPr lang="en-US" sz="2400" dirty="0"/>
              <a:t> IN2 Program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/>
              <a:t>Small Business Voucher Program (</a:t>
            </a:r>
            <a:r>
              <a:rPr lang="en-US" sz="2400" dirty="0" err="1"/>
              <a:t>sbv.org</a:t>
            </a:r>
            <a:r>
              <a:rPr lang="en-US" sz="2400" dirty="0"/>
              <a:t>)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/>
              <a:t>Embedded Incubators:</a:t>
            </a:r>
          </a:p>
          <a:p>
            <a:pPr marL="685800" lvl="1" indent="-342900">
              <a:buFont typeface="Arial" charset="0"/>
              <a:buChar char="•"/>
            </a:pPr>
            <a:r>
              <a:rPr lang="en-US" sz="2400" dirty="0"/>
              <a:t>Cyclotron Road (Lawrence Berkeley)</a:t>
            </a:r>
          </a:p>
          <a:p>
            <a:pPr marL="685800" lvl="1" indent="-342900">
              <a:buFont typeface="Arial" charset="0"/>
              <a:buChar char="•"/>
            </a:pPr>
            <a:r>
              <a:rPr lang="en-US" sz="2400" dirty="0"/>
              <a:t>Innovation Cross Roads (Oak Ridge)</a:t>
            </a:r>
          </a:p>
          <a:p>
            <a:pPr marL="685800" lvl="1" indent="-342900">
              <a:buFont typeface="Arial" charset="0"/>
              <a:buChar char="•"/>
            </a:pPr>
            <a:r>
              <a:rPr lang="en-US" sz="2400" dirty="0"/>
              <a:t>Chain Reaction (Argonne)</a:t>
            </a:r>
          </a:p>
          <a:p>
            <a:pPr marL="342900" indent="-342900">
              <a:buFont typeface="Arial" charset="0"/>
              <a:buChar char="•"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49382" y="-39170"/>
            <a:ext cx="9144000" cy="900977"/>
          </a:xfrm>
        </p:spPr>
        <p:txBody>
          <a:bodyPr/>
          <a:lstStyle/>
          <a:p>
            <a:r>
              <a:rPr lang="en-US" dirty="0"/>
              <a:t>National Lab Resources &amp; Partnership Mechanisms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E056D-CCBC-C240-90BF-2176CB1B0D0D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524658903"/>
      </p:ext>
    </p:extLst>
  </p:cSld>
  <p:clrMapOvr>
    <a:masterClrMapping/>
  </p:clrMapOvr>
  <mc:AlternateContent>
    <mc:Choice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spd="med" p14:dur="700">
        <p:fade/>
      </p:transition>
    </mc:Choice>
    <mc:Fallback>
      <mp:transition xmlns:mp="http://schemas.microsoft.com/office/mac/powerpoint/2008/main" spd="med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2237975"/>
            <a:ext cx="9144000" cy="2250897"/>
          </a:xfrm>
        </p:spPr>
        <p:txBody>
          <a:bodyPr/>
          <a:lstStyle/>
          <a:p>
            <a:pPr algn="ctr"/>
            <a:r>
              <a:rPr lang="en-US" sz="3600" dirty="0"/>
              <a:t>A Strong Startup with a </a:t>
            </a:r>
            <a:br>
              <a:rPr lang="en-US" sz="3600" dirty="0"/>
            </a:br>
            <a:r>
              <a:rPr lang="en-US" sz="3600" dirty="0"/>
              <a:t>Strong Gov’t Funding Strategy can result in</a:t>
            </a:r>
            <a:r>
              <a:rPr lang="mr-IN" sz="3600" dirty="0"/>
              <a:t>…</a:t>
            </a:r>
            <a:r>
              <a:rPr lang="en-US" sz="3600" dirty="0"/>
              <a:t>.</a:t>
            </a:r>
            <a:br>
              <a:rPr lang="en-US" sz="3600" dirty="0"/>
            </a:br>
            <a:r>
              <a:rPr lang="en-US" sz="3600" dirty="0"/>
              <a:t/>
            </a:r>
            <a:br>
              <a:rPr lang="en-US" sz="3600" dirty="0"/>
            </a:br>
            <a:r>
              <a:rPr lang="en-US" sz="3600" dirty="0"/>
              <a:t>~$10-20M in RD&amp;D grants</a:t>
            </a:r>
            <a:br>
              <a:rPr lang="en-US" sz="3600" dirty="0"/>
            </a:br>
            <a:r>
              <a:rPr lang="en-US" sz="3600" dirty="0"/>
              <a:t>($100M+ if get large pilot/demo grants)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E056D-CCBC-C240-90BF-2176CB1B0D0D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03604337"/>
      </p:ext>
    </p:extLst>
  </p:cSld>
  <p:clrMapOvr>
    <a:masterClrMapping/>
  </p:clrMapOvr>
  <mc:AlternateContent>
    <mc:Choice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spd="med" p14:dur="700">
        <p:fade/>
      </p:transition>
    </mc:Choice>
    <mc:Fallback>
      <mp:transition xmlns:mp="http://schemas.microsoft.com/office/mac/powerpoint/2008/main" spd="med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14749" y="665444"/>
            <a:ext cx="9527602" cy="5367743"/>
          </a:xfrm>
        </p:spPr>
        <p:txBody>
          <a:bodyPr>
            <a:normAutofit fontScale="92500" lnSpcReduction="10000"/>
          </a:bodyPr>
          <a:lstStyle/>
          <a:p>
            <a:pPr lvl="1" indent="-342900">
              <a:buFont typeface="Arial" charset="0"/>
              <a:buChar char="•"/>
            </a:pPr>
            <a:endParaRPr lang="en-US" sz="2400" dirty="0">
              <a:solidFill>
                <a:schemeClr val="tx1"/>
              </a:solidFill>
            </a:endParaRPr>
          </a:p>
          <a:p>
            <a:pPr lvl="1" indent="-342900">
              <a:buFont typeface="Arial" charset="0"/>
              <a:buChar char="•"/>
            </a:pPr>
            <a:r>
              <a:rPr lang="en-US" sz="2400" b="1" dirty="0">
                <a:solidFill>
                  <a:schemeClr val="tx1"/>
                </a:solidFill>
              </a:rPr>
              <a:t>SBIR </a:t>
            </a:r>
            <a:r>
              <a:rPr lang="mr-IN" sz="2400" b="1" dirty="0">
                <a:solidFill>
                  <a:schemeClr val="tx1"/>
                </a:solidFill>
              </a:rPr>
              <a:t>–</a:t>
            </a:r>
            <a:r>
              <a:rPr lang="en-US" sz="2400" b="1" dirty="0">
                <a:solidFill>
                  <a:schemeClr val="tx1"/>
                </a:solidFill>
              </a:rPr>
              <a:t> Small Business Innovation Research Program</a:t>
            </a:r>
          </a:p>
          <a:p>
            <a:pPr lvl="2" indent="-342900">
              <a:buFont typeface="Arial" charset="0"/>
              <a:buChar char="•"/>
            </a:pPr>
            <a:r>
              <a:rPr lang="en-US" sz="2200" dirty="0">
                <a:solidFill>
                  <a:schemeClr val="tx1"/>
                </a:solidFill>
              </a:rPr>
              <a:t>DOE, NSF, NASA, </a:t>
            </a:r>
            <a:r>
              <a:rPr lang="en-US" sz="2200" dirty="0" err="1">
                <a:solidFill>
                  <a:schemeClr val="tx1"/>
                </a:solidFill>
              </a:rPr>
              <a:t>etc</a:t>
            </a:r>
            <a:r>
              <a:rPr lang="en-US" sz="2200" dirty="0">
                <a:solidFill>
                  <a:schemeClr val="tx1"/>
                </a:solidFill>
              </a:rPr>
              <a:t> (Phase 1: ~$150-$250K, Phase 2: $750K)</a:t>
            </a:r>
          </a:p>
          <a:p>
            <a:pPr lvl="1" indent="-342900">
              <a:buFont typeface="Arial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U.S. Department of Energy</a:t>
            </a:r>
          </a:p>
          <a:p>
            <a:pPr lvl="2" indent="-342900">
              <a:buFont typeface="Arial" charset="0"/>
              <a:buChar char="•"/>
            </a:pPr>
            <a:r>
              <a:rPr lang="en-US" sz="2200" b="1" dirty="0">
                <a:solidFill>
                  <a:schemeClr val="tx1"/>
                </a:solidFill>
              </a:rPr>
              <a:t>ARPA-E </a:t>
            </a:r>
            <a:r>
              <a:rPr lang="en-US" sz="2200" dirty="0">
                <a:solidFill>
                  <a:schemeClr val="tx1"/>
                </a:solidFill>
              </a:rPr>
              <a:t>($500K-$5M)</a:t>
            </a:r>
            <a:endParaRPr lang="en-US" sz="2200" b="1" dirty="0">
              <a:solidFill>
                <a:schemeClr val="tx1"/>
              </a:solidFill>
            </a:endParaRPr>
          </a:p>
          <a:p>
            <a:pPr lvl="2" indent="-342900">
              <a:buFont typeface="Arial" charset="0"/>
              <a:buChar char="•"/>
            </a:pPr>
            <a:r>
              <a:rPr lang="en-US" sz="2200" dirty="0">
                <a:solidFill>
                  <a:schemeClr val="tx1"/>
                </a:solidFill>
              </a:rPr>
              <a:t>DOE Applied Energy RD&amp;D Offices</a:t>
            </a:r>
          </a:p>
          <a:p>
            <a:pPr lvl="3" indent="-342900">
              <a:buFont typeface="Arial" charset="0"/>
              <a:buChar char="•"/>
            </a:pPr>
            <a:r>
              <a:rPr lang="en-US" sz="2200" dirty="0">
                <a:solidFill>
                  <a:schemeClr val="tx1"/>
                </a:solidFill>
              </a:rPr>
              <a:t>”EERE” </a:t>
            </a:r>
            <a:r>
              <a:rPr lang="mr-IN" sz="2200" dirty="0">
                <a:solidFill>
                  <a:schemeClr val="tx1"/>
                </a:solidFill>
              </a:rPr>
              <a:t>–</a:t>
            </a:r>
            <a:r>
              <a:rPr lang="en-US" sz="2200" dirty="0">
                <a:solidFill>
                  <a:schemeClr val="tx1"/>
                </a:solidFill>
              </a:rPr>
              <a:t> Office of Energy Efficiency &amp; Renewable Energy</a:t>
            </a:r>
          </a:p>
          <a:p>
            <a:pPr lvl="3" indent="-342900">
              <a:buFont typeface="Arial" charset="0"/>
              <a:buChar char="•"/>
            </a:pPr>
            <a:r>
              <a:rPr lang="en-US" sz="2200" dirty="0">
                <a:solidFill>
                  <a:schemeClr val="tx1"/>
                </a:solidFill>
              </a:rPr>
              <a:t>“OE” </a:t>
            </a:r>
            <a:r>
              <a:rPr lang="mr-IN" sz="2200" dirty="0">
                <a:solidFill>
                  <a:schemeClr val="tx1"/>
                </a:solidFill>
              </a:rPr>
              <a:t>–</a:t>
            </a:r>
            <a:r>
              <a:rPr lang="en-US" sz="2200" dirty="0">
                <a:solidFill>
                  <a:schemeClr val="tx1"/>
                </a:solidFill>
              </a:rPr>
              <a:t> Office of Electricity Delivery &amp; Energy Reliability</a:t>
            </a:r>
          </a:p>
          <a:p>
            <a:pPr lvl="3" indent="-342900">
              <a:buFont typeface="Arial" charset="0"/>
              <a:buChar char="•"/>
            </a:pPr>
            <a:r>
              <a:rPr lang="en-US" sz="2200" dirty="0">
                <a:solidFill>
                  <a:schemeClr val="tx1"/>
                </a:solidFill>
              </a:rPr>
              <a:t>“NE” </a:t>
            </a:r>
            <a:r>
              <a:rPr lang="mr-IN" sz="2200" dirty="0">
                <a:solidFill>
                  <a:schemeClr val="tx1"/>
                </a:solidFill>
              </a:rPr>
              <a:t>–</a:t>
            </a:r>
            <a:r>
              <a:rPr lang="en-US" sz="2200" dirty="0">
                <a:solidFill>
                  <a:schemeClr val="tx1"/>
                </a:solidFill>
              </a:rPr>
              <a:t> Office of Nuclear Energy</a:t>
            </a:r>
          </a:p>
          <a:p>
            <a:pPr lvl="3" indent="-342900">
              <a:buFont typeface="Arial" charset="0"/>
              <a:buChar char="•"/>
            </a:pPr>
            <a:r>
              <a:rPr lang="en-US" sz="2200" dirty="0">
                <a:solidFill>
                  <a:schemeClr val="tx1"/>
                </a:solidFill>
              </a:rPr>
              <a:t>“FE” </a:t>
            </a:r>
            <a:r>
              <a:rPr lang="mr-IN" sz="2200" dirty="0">
                <a:solidFill>
                  <a:schemeClr val="tx1"/>
                </a:solidFill>
              </a:rPr>
              <a:t>–</a:t>
            </a:r>
            <a:r>
              <a:rPr lang="en-US" sz="2200" dirty="0">
                <a:solidFill>
                  <a:schemeClr val="tx1"/>
                </a:solidFill>
              </a:rPr>
              <a:t> Office of Fossil Energy</a:t>
            </a:r>
          </a:p>
          <a:p>
            <a:pPr lvl="3" indent="-342900">
              <a:buFont typeface="Arial" charset="0"/>
              <a:buChar char="•"/>
            </a:pPr>
            <a:r>
              <a:rPr lang="en-US" sz="2200" dirty="0">
                <a:solidFill>
                  <a:schemeClr val="tx1"/>
                </a:solidFill>
              </a:rPr>
              <a:t>DOE National Labs</a:t>
            </a:r>
          </a:p>
          <a:p>
            <a:pPr lvl="4" indent="-342900">
              <a:buFont typeface="Arial" charset="0"/>
              <a:buChar char="•"/>
            </a:pPr>
            <a:r>
              <a:rPr lang="en-US" sz="2200" dirty="0">
                <a:solidFill>
                  <a:schemeClr val="tx1"/>
                </a:solidFill>
              </a:rPr>
              <a:t>Funding “CRADA’s”, Energy Materials Network, Small Business Vouchers</a:t>
            </a:r>
          </a:p>
          <a:p>
            <a:pPr lvl="1" indent="-342900">
              <a:buFont typeface="Arial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Department of Defense</a:t>
            </a:r>
          </a:p>
          <a:p>
            <a:pPr lvl="2" indent="-342900">
              <a:buFont typeface="Arial" charset="0"/>
              <a:buChar char="•"/>
            </a:pPr>
            <a:r>
              <a:rPr lang="en-US" sz="2200" b="1" dirty="0">
                <a:solidFill>
                  <a:schemeClr val="tx1"/>
                </a:solidFill>
              </a:rPr>
              <a:t>DARPA</a:t>
            </a:r>
            <a:r>
              <a:rPr lang="en-US" sz="2200" dirty="0">
                <a:solidFill>
                  <a:schemeClr val="tx1"/>
                </a:solidFill>
              </a:rPr>
              <a:t>, Office of Naval Research, </a:t>
            </a:r>
            <a:r>
              <a:rPr lang="en-US" sz="2200" dirty="0" err="1">
                <a:solidFill>
                  <a:schemeClr val="tx1"/>
                </a:solidFill>
              </a:rPr>
              <a:t>Etc</a:t>
            </a:r>
            <a:endParaRPr lang="en-US" sz="2200" dirty="0">
              <a:solidFill>
                <a:schemeClr val="tx1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92829" y="-235533"/>
            <a:ext cx="9144000" cy="900977"/>
          </a:xfrm>
        </p:spPr>
        <p:txBody>
          <a:bodyPr/>
          <a:lstStyle/>
          <a:p>
            <a:r>
              <a:rPr lang="en-US" dirty="0"/>
              <a:t>Key </a:t>
            </a:r>
            <a:r>
              <a:rPr lang="en-US"/>
              <a:t>Gov’t Support Resources </a:t>
            </a:r>
            <a:r>
              <a:rPr lang="en-US" dirty="0"/>
              <a:t>for Energy Startups: R&amp;D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E056D-CCBC-C240-90BF-2176CB1B0D0D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784226048"/>
      </p:ext>
    </p:extLst>
  </p:cSld>
  <p:clrMapOvr>
    <a:masterClrMapping/>
  </p:clrMapOvr>
  <mc:AlternateContent>
    <mc:Choice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spd="med" p14:dur="700">
        <p:fade/>
      </p:transition>
    </mc:Choice>
    <mc:Fallback>
      <mp:transition xmlns:mp="http://schemas.microsoft.com/office/mac/powerpoint/2008/main" spd="med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06684" y="1137491"/>
            <a:ext cx="9527602" cy="4919441"/>
          </a:xfrm>
        </p:spPr>
        <p:txBody>
          <a:bodyPr>
            <a:normAutofit/>
          </a:bodyPr>
          <a:lstStyle/>
          <a:p>
            <a:pPr lvl="1" indent="-342900">
              <a:buFont typeface="Arial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U.S. Department of Energy</a:t>
            </a:r>
          </a:p>
          <a:p>
            <a:pPr lvl="2" indent="-342900">
              <a:buFont typeface="Arial" charset="0"/>
              <a:buChar char="•"/>
            </a:pPr>
            <a:r>
              <a:rPr lang="en-US" sz="2200" dirty="0">
                <a:solidFill>
                  <a:schemeClr val="tx1"/>
                </a:solidFill>
              </a:rPr>
              <a:t>DOE Applied Energy RD&amp;D Offices (Pilots/Demos)</a:t>
            </a:r>
          </a:p>
          <a:p>
            <a:pPr lvl="2" indent="-342900">
              <a:buFont typeface="Arial" charset="0"/>
              <a:buChar char="•"/>
            </a:pPr>
            <a:r>
              <a:rPr lang="en-US" sz="2200" dirty="0">
                <a:solidFill>
                  <a:schemeClr val="tx1"/>
                </a:solidFill>
              </a:rPr>
              <a:t>DOE Loan Guarantee Program (??)</a:t>
            </a:r>
          </a:p>
          <a:p>
            <a:pPr lvl="2" indent="-342900">
              <a:buFont typeface="Arial" charset="0"/>
              <a:buChar char="•"/>
            </a:pPr>
            <a:endParaRPr lang="en-US" sz="2400" dirty="0">
              <a:solidFill>
                <a:schemeClr val="tx1"/>
              </a:solidFill>
            </a:endParaRPr>
          </a:p>
          <a:p>
            <a:pPr lvl="1" indent="-342900">
              <a:buFont typeface="Arial" charset="0"/>
              <a:buChar char="•"/>
            </a:pPr>
            <a:r>
              <a:rPr lang="en-US" sz="2400" b="1" dirty="0">
                <a:solidFill>
                  <a:schemeClr val="tx1"/>
                </a:solidFill>
              </a:rPr>
              <a:t>ESCTP (Army DOD)</a:t>
            </a:r>
            <a:r>
              <a:rPr lang="en-US" sz="2400" dirty="0">
                <a:solidFill>
                  <a:schemeClr val="tx1"/>
                </a:solidFill>
              </a:rPr>
              <a:t> – deployment on military installations</a:t>
            </a:r>
            <a:endParaRPr lang="en-US" sz="2400" b="1" dirty="0">
              <a:solidFill>
                <a:schemeClr val="tx1"/>
              </a:solidFill>
            </a:endParaRPr>
          </a:p>
          <a:p>
            <a:pPr lvl="1" indent="-342900">
              <a:buFont typeface="Arial" charset="0"/>
              <a:buChar char="•"/>
            </a:pPr>
            <a:endParaRPr lang="en-US" sz="2400" b="1" dirty="0">
              <a:solidFill>
                <a:schemeClr val="tx1"/>
              </a:solidFill>
            </a:endParaRPr>
          </a:p>
          <a:p>
            <a:pPr lvl="1" indent="-342900">
              <a:buFont typeface="Arial" charset="0"/>
              <a:buChar char="•"/>
            </a:pPr>
            <a:r>
              <a:rPr lang="en-US" sz="2400" b="1" dirty="0">
                <a:solidFill>
                  <a:schemeClr val="tx1"/>
                </a:solidFill>
              </a:rPr>
              <a:t>California Energy Commission (Pilots/Demos)</a:t>
            </a:r>
          </a:p>
          <a:p>
            <a:pPr lvl="1" indent="-342900">
              <a:buFont typeface="Arial" charset="0"/>
              <a:buChar char="•"/>
            </a:pPr>
            <a:endParaRPr lang="en-US" sz="2400" dirty="0">
              <a:solidFill>
                <a:schemeClr val="tx1"/>
              </a:solidFill>
            </a:endParaRPr>
          </a:p>
          <a:p>
            <a:pPr lvl="1" indent="-342900">
              <a:buFont typeface="Arial" charset="0"/>
              <a:buChar char="•"/>
            </a:pPr>
            <a:r>
              <a:rPr lang="en-US" sz="2400" b="1" dirty="0">
                <a:solidFill>
                  <a:schemeClr val="tx1"/>
                </a:solidFill>
              </a:rPr>
              <a:t>Overseas Demo Funding Opportunities (i.e. UK</a:t>
            </a:r>
            <a:r>
              <a:rPr lang="mr-IN" sz="2400" b="1" dirty="0">
                <a:solidFill>
                  <a:schemeClr val="tx1"/>
                </a:solidFill>
              </a:rPr>
              <a:t>…</a:t>
            </a:r>
            <a:r>
              <a:rPr lang="en-US" sz="2400" b="1" dirty="0">
                <a:solidFill>
                  <a:schemeClr val="tx1"/>
                </a:solidFill>
              </a:rPr>
              <a:t>)</a:t>
            </a:r>
          </a:p>
          <a:p>
            <a:pPr lvl="1" indent="-342900">
              <a:buFont typeface="Arial" charset="0"/>
              <a:buChar char="•"/>
            </a:pPr>
            <a:endParaRPr lang="en-US" sz="2400" dirty="0">
              <a:solidFill>
                <a:schemeClr val="tx1"/>
              </a:solidFill>
            </a:endParaRPr>
          </a:p>
          <a:p>
            <a:pPr lvl="1" indent="-342900">
              <a:buFont typeface="Arial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State Manufacturing Incentive Packages (</a:t>
            </a:r>
            <a:r>
              <a:rPr lang="en-US" sz="2400" dirty="0" err="1">
                <a:solidFill>
                  <a:schemeClr val="tx1"/>
                </a:solidFill>
              </a:rPr>
              <a:t>Mfg</a:t>
            </a:r>
            <a:r>
              <a:rPr lang="en-US" sz="2400" dirty="0">
                <a:solidFill>
                  <a:schemeClr val="tx1"/>
                </a:solidFill>
              </a:rPr>
              <a:t>)</a:t>
            </a:r>
            <a:endParaRPr lang="en-US" sz="2200" dirty="0">
              <a:solidFill>
                <a:schemeClr val="tx1"/>
              </a:solidFill>
            </a:endParaRPr>
          </a:p>
          <a:p>
            <a:pPr marL="798513" lvl="3" indent="0">
              <a:buNone/>
            </a:pPr>
            <a:endParaRPr lang="en-US" sz="8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3557" y="7394"/>
            <a:ext cx="9144000" cy="900977"/>
          </a:xfrm>
        </p:spPr>
        <p:txBody>
          <a:bodyPr/>
          <a:lstStyle/>
          <a:p>
            <a:r>
              <a:rPr lang="en-US" dirty="0"/>
              <a:t>Key Gov’t Funding Sources for Energy Startups</a:t>
            </a:r>
            <a:r>
              <a:rPr lang="en-US"/>
              <a:t>: Scaling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E056D-CCBC-C240-90BF-2176CB1B0D0D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043006739"/>
      </p:ext>
    </p:extLst>
  </p:cSld>
  <p:clrMapOvr>
    <a:masterClrMapping/>
  </p:clrMapOvr>
  <mc:AlternateContent>
    <mc:Choice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spd="med" p14:dur="700">
        <p:fade/>
      </p:transition>
    </mc:Choice>
    <mc:Fallback>
      <mp:transition xmlns:mp="http://schemas.microsoft.com/office/mac/powerpoint/2008/main" spd="med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06684" y="1137491"/>
            <a:ext cx="8829498" cy="4919441"/>
          </a:xfrm>
        </p:spPr>
        <p:txBody>
          <a:bodyPr>
            <a:normAutofit/>
          </a:bodyPr>
          <a:lstStyle/>
          <a:p>
            <a:pPr lvl="1" indent="-342900">
              <a:buFont typeface="Arial" charset="0"/>
              <a:buChar char="•"/>
            </a:pPr>
            <a:r>
              <a:rPr lang="en-US" sz="2400" b="1" dirty="0">
                <a:solidFill>
                  <a:schemeClr val="tx1"/>
                </a:solidFill>
              </a:rPr>
              <a:t>Map out relevant areas/people (junior to senior)</a:t>
            </a:r>
          </a:p>
          <a:p>
            <a:pPr lvl="1" indent="-342900">
              <a:buFont typeface="Arial" charset="0"/>
              <a:buChar char="•"/>
            </a:pPr>
            <a:r>
              <a:rPr lang="en-US" sz="2400" b="1" dirty="0">
                <a:solidFill>
                  <a:schemeClr val="tx1"/>
                </a:solidFill>
              </a:rPr>
              <a:t>Don’t use lobbyists</a:t>
            </a:r>
          </a:p>
          <a:p>
            <a:pPr lvl="1" indent="-342900">
              <a:buFont typeface="Arial" charset="0"/>
              <a:buChar char="•"/>
            </a:pPr>
            <a:r>
              <a:rPr lang="en-US" sz="2400" b="1" dirty="0">
                <a:solidFill>
                  <a:schemeClr val="tx1"/>
                </a:solidFill>
              </a:rPr>
              <a:t>Relationships, Frequent Communication; NOT Transactional</a:t>
            </a:r>
          </a:p>
          <a:p>
            <a:pPr lvl="2" indent="-342900">
              <a:buFont typeface="Arial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Build strong relationships with all key people</a:t>
            </a:r>
          </a:p>
          <a:p>
            <a:pPr lvl="2" indent="-342900">
              <a:buFont typeface="Arial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Focus on “line-level” staff first/most</a:t>
            </a:r>
          </a:p>
          <a:p>
            <a:pPr lvl="2" indent="-342900">
              <a:buFont typeface="Arial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Spend 2 days in Washington DC/year (at least)</a:t>
            </a:r>
          </a:p>
          <a:p>
            <a:pPr lvl="2" indent="-342900">
              <a:buFont typeface="Arial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Get to know them, build trust, tell them your story, get their advice</a:t>
            </a:r>
          </a:p>
          <a:p>
            <a:pPr lvl="1" indent="-342900">
              <a:buFont typeface="Arial" charset="0"/>
              <a:buChar char="•"/>
            </a:pPr>
            <a:r>
              <a:rPr lang="en-US" sz="2400" b="1" dirty="0">
                <a:solidFill>
                  <a:schemeClr val="tx1"/>
                </a:solidFill>
              </a:rPr>
              <a:t>Get Involved, Be Helpful</a:t>
            </a:r>
          </a:p>
          <a:p>
            <a:pPr lvl="2" indent="-342900">
              <a:buFont typeface="Arial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Attend workshops/conferences/events, find ways to help DOE staff to their job (esp. Annual Merit Reviews)</a:t>
            </a:r>
          </a:p>
          <a:p>
            <a:pPr lvl="1" indent="-342900">
              <a:buFont typeface="Arial" charset="0"/>
              <a:buChar char="•"/>
            </a:pPr>
            <a:r>
              <a:rPr lang="en-US" sz="2400" b="1" dirty="0">
                <a:solidFill>
                  <a:schemeClr val="tx1"/>
                </a:solidFill>
              </a:rPr>
              <a:t>Get to know key partners, especially National Labs</a:t>
            </a:r>
            <a:endParaRPr lang="en-US" sz="2200" b="1" dirty="0">
              <a:solidFill>
                <a:schemeClr val="tx1"/>
              </a:solidFill>
            </a:endParaRPr>
          </a:p>
          <a:p>
            <a:pPr lvl="2" indent="-342900">
              <a:buFont typeface="Arial" charset="0"/>
              <a:buChar char="•"/>
            </a:pPr>
            <a:endParaRPr lang="en-US" sz="2200" dirty="0">
              <a:solidFill>
                <a:schemeClr val="tx1"/>
              </a:solidFill>
            </a:endParaRPr>
          </a:p>
          <a:p>
            <a:pPr indent="-342900">
              <a:buFont typeface="Arial" charset="0"/>
              <a:buChar char="•"/>
            </a:pPr>
            <a:endParaRPr lang="en-US" sz="2400" dirty="0">
              <a:solidFill>
                <a:schemeClr val="tx1"/>
              </a:solidFill>
            </a:endParaRPr>
          </a:p>
          <a:p>
            <a:pPr marL="111125" lvl="1" indent="0">
              <a:buNone/>
            </a:pPr>
            <a:endParaRPr lang="en-US" sz="12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06684" y="0"/>
            <a:ext cx="9144000" cy="900977"/>
          </a:xfrm>
        </p:spPr>
        <p:txBody>
          <a:bodyPr/>
          <a:lstStyle/>
          <a:p>
            <a:r>
              <a:rPr lang="en-US" dirty="0"/>
              <a:t>Best </a:t>
            </a:r>
            <a:r>
              <a:rPr lang="en-US"/>
              <a:t>Practices for Getting Gov’t Grants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E056D-CCBC-C240-90BF-2176CB1B0D0D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521358305"/>
      </p:ext>
    </p:extLst>
  </p:cSld>
  <p:clrMapOvr>
    <a:masterClrMapping/>
  </p:clrMapOvr>
  <mc:AlternateContent>
    <mc:Choice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spd="med" p14:dur="700">
        <p:fade/>
      </p:transition>
    </mc:Choice>
    <mc:Fallback>
      <mp:transition xmlns:mp="http://schemas.microsoft.com/office/mac/powerpoint/2008/main" spd="med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E056D-CCBC-C240-90BF-2176CB1B0D0D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6" name="Title 2"/>
          <p:cNvSpPr>
            <a:spLocks noGrp="1"/>
          </p:cNvSpPr>
          <p:nvPr>
            <p:ph type="title"/>
          </p:nvPr>
        </p:nvSpPr>
        <p:spPr>
          <a:xfrm>
            <a:off x="0" y="1960885"/>
            <a:ext cx="9144000" cy="2250897"/>
          </a:xfrm>
        </p:spPr>
        <p:txBody>
          <a:bodyPr/>
          <a:lstStyle/>
          <a:p>
            <a:pPr algn="ctr"/>
            <a:r>
              <a:rPr lang="en-US" sz="3600" b="1" dirty="0"/>
              <a:t>Target</a:t>
            </a:r>
            <a:br>
              <a:rPr lang="en-US" sz="3600" b="1" dirty="0"/>
            </a:br>
            <a:r>
              <a:rPr lang="en-US" sz="3600" b="1" dirty="0"/>
              <a:t>Strategize</a:t>
            </a:r>
            <a:br>
              <a:rPr lang="en-US" sz="3600" b="1" dirty="0"/>
            </a:br>
            <a:r>
              <a:rPr lang="en-US" sz="3600" b="1" dirty="0"/>
              <a:t>Relationships</a:t>
            </a:r>
            <a:br>
              <a:rPr lang="en-US" sz="3600" b="1" dirty="0"/>
            </a:br>
            <a:r>
              <a:rPr lang="en-US" sz="3600" b="1" dirty="0"/>
              <a:t>Hustle</a:t>
            </a:r>
            <a:br>
              <a:rPr lang="en-US" sz="3600" b="1" dirty="0"/>
            </a:br>
            <a:r>
              <a:rPr lang="en-US" sz="3600" b="1" dirty="0"/>
              <a:t>Apply</a:t>
            </a: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781428291"/>
      </p:ext>
    </p:extLst>
  </p:cSld>
  <p:clrMapOvr>
    <a:masterClrMapping/>
  </p:clrMapOvr>
  <mc:AlternateContent>
    <mc:Choice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spd="med" p14:dur="700">
        <p:fade/>
      </p:transition>
    </mc:Choice>
    <mc:Fallback>
      <mp:transition xmlns:mp="http://schemas.microsoft.com/office/mac/powerpoint/2008/main" spd="med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440" y="4223145"/>
            <a:ext cx="8229600" cy="566928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 “Non-Dilutive Funding:</a:t>
            </a:r>
            <a:br>
              <a:rPr lang="en-US" dirty="0"/>
            </a:br>
            <a:r>
              <a:rPr lang="en-US" dirty="0"/>
              <a:t>Other Sources”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6699704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UHR">
      <a:dk1>
        <a:sysClr val="windowText" lastClr="000000"/>
      </a:dk1>
      <a:lt1>
        <a:sysClr val="window" lastClr="FFFFFF"/>
      </a:lt1>
      <a:dk2>
        <a:srgbClr val="A4001D"/>
      </a:dk2>
      <a:lt2>
        <a:srgbClr val="E7D19A"/>
      </a:lt2>
      <a:accent1>
        <a:srgbClr val="3C1107"/>
      </a:accent1>
      <a:accent2>
        <a:srgbClr val="005758"/>
      </a:accent2>
      <a:accent3>
        <a:srgbClr val="A63A00"/>
      </a:accent3>
      <a:accent4>
        <a:srgbClr val="296549"/>
      </a:accent4>
      <a:accent5>
        <a:srgbClr val="434A44"/>
      </a:accent5>
      <a:accent6>
        <a:srgbClr val="3C3623"/>
      </a:accent6>
      <a:hlink>
        <a:srgbClr val="A4001D"/>
      </a:hlink>
      <a:folHlink>
        <a:srgbClr val="00000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36276</TotalTime>
  <Words>1950</Words>
  <Application>Microsoft Macintosh PowerPoint</Application>
  <PresentationFormat>On-screen Show (4:3)</PresentationFormat>
  <Paragraphs>350</Paragraphs>
  <Slides>36</Slides>
  <Notes>4</Notes>
  <HiddenSlides>0</HiddenSlides>
  <MMClips>0</MMClips>
  <ScaleCrop>false</ScaleCrop>
  <HeadingPairs>
    <vt:vector size="4" baseType="variant">
      <vt:variant>
        <vt:lpstr>Design Template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37" baseType="lpstr">
      <vt:lpstr>Office Theme</vt:lpstr>
      <vt:lpstr>     ENERGY 203:  Energy Startup Funding Landscape</vt:lpstr>
      <vt:lpstr>Energy Startup Funding Landscape</vt:lpstr>
      <vt:lpstr>   “Non-Dilutive Funding: Grants”  </vt:lpstr>
      <vt:lpstr>A Strong Startup with a  Strong Gov’t Funding Strategy can result in….  ~$10-20M in RD&amp;D grants ($100M+ if get large pilot/demo grants)</vt:lpstr>
      <vt:lpstr>Key Gov’t Support Resources for Energy Startups: R&amp;D</vt:lpstr>
      <vt:lpstr>Key Gov’t Funding Sources for Energy Startups: Scaling</vt:lpstr>
      <vt:lpstr>Best Practices for Getting Gov’t Grants</vt:lpstr>
      <vt:lpstr>Target Strategize Relationships Hustle Apply</vt:lpstr>
      <vt:lpstr>   “Non-Dilutive Funding: Other Sources”  </vt:lpstr>
      <vt:lpstr>Other Sources of Non-Dilutive Funding</vt:lpstr>
      <vt:lpstr>DOE Lab Embedded Accelerators</vt:lpstr>
      <vt:lpstr>Business Plan Competitions (esp university focused)</vt:lpstr>
      <vt:lpstr>   “Incubators/Accelerators”  </vt:lpstr>
      <vt:lpstr>Incubators/Accelerators</vt:lpstr>
      <vt:lpstr>Incubators/Accelerators</vt:lpstr>
      <vt:lpstr>   “Concessionary Capital”  </vt:lpstr>
      <vt:lpstr>Concessionary Capital</vt:lpstr>
      <vt:lpstr>   “Mission-Oriented/ Sector-Focused Capital”  </vt:lpstr>
      <vt:lpstr>Early Stage Investors – High Net Worth/Families</vt:lpstr>
      <vt:lpstr>Early Stage Investors – Family Offices</vt:lpstr>
      <vt:lpstr>Later Stage Investors - “Growth”</vt:lpstr>
      <vt:lpstr>Brief Aside on Angel Investors… (first dollars in)</vt:lpstr>
      <vt:lpstr>   “Corporate Strategics”  </vt:lpstr>
      <vt:lpstr>Corporate Strategics</vt:lpstr>
      <vt:lpstr>   “Pure Financial Investors”  </vt:lpstr>
      <vt:lpstr>Early Stage Investors</vt:lpstr>
      <vt:lpstr>Energy Startup Funding Landscape</vt:lpstr>
      <vt:lpstr>   Supporting Slides - Back Up Material -</vt:lpstr>
      <vt:lpstr>ARPA-E: ~$300M/year</vt:lpstr>
      <vt:lpstr>ARPA-E – Strategic Guidance</vt:lpstr>
      <vt:lpstr>EERE Structure</vt:lpstr>
      <vt:lpstr>EERE: ~$2B/year</vt:lpstr>
      <vt:lpstr>EERE: Strategic Guidance</vt:lpstr>
      <vt:lpstr>OE: ~$200/year</vt:lpstr>
      <vt:lpstr>To contact people:</vt:lpstr>
      <vt:lpstr>National Lab Resources &amp; Partnership Mechanisms</vt:lpstr>
    </vt:vector>
  </TitlesOfParts>
  <Manager>Stanford University Precourt Institute for Energy</Manager>
  <Company>Stanford University Precourt Institute for Energy</Company>
  <LinksUpToDate>false</LinksUpToDate>
  <SharedDoc>false</SharedDoc>
  <HyperlinkBase/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Stanford University Precourt Institute for Energy</dc:title>
  <dc:subject>Stanford University Precourt Institute for Energy</dc:subject>
  <dc:creator>Stanford University Precourt Institute for Energy</dc:creator>
  <cp:lastModifiedBy>NIKHIL</cp:lastModifiedBy>
  <cp:revision>1016</cp:revision>
  <cp:lastPrinted>2015-10-12T15:30:23Z</cp:lastPrinted>
  <dcterms:created xsi:type="dcterms:W3CDTF">2018-04-12T06:25:56Z</dcterms:created>
  <dcterms:modified xsi:type="dcterms:W3CDTF">2018-04-12T06:42:22Z</dcterms:modified>
</cp:coreProperties>
</file>